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2" r:id="rId1"/>
  </p:sldMasterIdLst>
  <p:notesMasterIdLst>
    <p:notesMasterId r:id="rId35"/>
  </p:notesMasterIdLst>
  <p:handoutMasterIdLst>
    <p:handoutMasterId r:id="rId36"/>
  </p:handoutMasterIdLst>
  <p:sldIdLst>
    <p:sldId id="275" r:id="rId2"/>
    <p:sldId id="1455" r:id="rId3"/>
    <p:sldId id="1476" r:id="rId4"/>
    <p:sldId id="1496" r:id="rId5"/>
    <p:sldId id="1499" r:id="rId6"/>
    <p:sldId id="307" r:id="rId7"/>
    <p:sldId id="1500" r:id="rId8"/>
    <p:sldId id="1501" r:id="rId9"/>
    <p:sldId id="1502" r:id="rId10"/>
    <p:sldId id="1503" r:id="rId11"/>
    <p:sldId id="1504" r:id="rId12"/>
    <p:sldId id="1728" r:id="rId13"/>
    <p:sldId id="1492" r:id="rId14"/>
    <p:sldId id="1507" r:id="rId15"/>
    <p:sldId id="1508" r:id="rId16"/>
    <p:sldId id="1510" r:id="rId17"/>
    <p:sldId id="1729" r:id="rId18"/>
    <p:sldId id="1490" r:id="rId19"/>
    <p:sldId id="1489" r:id="rId20"/>
    <p:sldId id="1475" r:id="rId21"/>
    <p:sldId id="1494" r:id="rId22"/>
    <p:sldId id="1480" r:id="rId23"/>
    <p:sldId id="1730" r:id="rId24"/>
    <p:sldId id="1731" r:id="rId25"/>
    <p:sldId id="1479" r:id="rId26"/>
    <p:sldId id="1481" r:id="rId27"/>
    <p:sldId id="1482" r:id="rId28"/>
    <p:sldId id="1485" r:id="rId29"/>
    <p:sldId id="1735" r:id="rId30"/>
    <p:sldId id="1737" r:id="rId31"/>
    <p:sldId id="1511" r:id="rId32"/>
    <p:sldId id="1738" r:id="rId33"/>
    <p:sldId id="146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FFFFFF"/>
    <a:srgbClr val="FF01FF"/>
    <a:srgbClr val="00274C"/>
    <a:srgbClr val="003A70"/>
    <a:srgbClr val="FDB515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9"/>
    <p:restoredTop sz="85510"/>
  </p:normalViewPr>
  <p:slideViewPr>
    <p:cSldViewPr snapToGrid="0" snapToObjects="1">
      <p:cViewPr>
        <p:scale>
          <a:sx n="81" d="100"/>
          <a:sy n="81" d="100"/>
        </p:scale>
        <p:origin x="2608" y="7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taylor\Desktop\Raw%20Material%20Bullship%20effect\Technology%20Bullwhip%20Effect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2207638912501699E-2"/>
          <c:y val="3.2544378698224997E-2"/>
          <c:w val="0.85776454585512552"/>
          <c:h val="0.87278106508875763"/>
        </c:manualLayout>
      </c:layout>
      <c:scatterChart>
        <c:scatterStyle val="lineMarker"/>
        <c:varyColors val="0"/>
        <c:ser>
          <c:idx val="5"/>
          <c:order val="3"/>
          <c:tx>
            <c:strRef>
              <c:f>Analysis!$B$12</c:f>
              <c:strCache>
                <c:ptCount val="1"/>
                <c:pt idx="0">
                  <c:v>PC sales</c:v>
                </c:pt>
              </c:strCache>
            </c:strRef>
          </c:tx>
          <c:marker>
            <c:symbol val="none"/>
          </c:marker>
          <c:xVal>
            <c:numRef>
              <c:f>Analysis!$D$10:$L$10</c:f>
              <c:numCache>
                <c:formatCode>General</c:formatCode>
                <c:ptCount val="9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</c:numCache>
            </c:numRef>
          </c:xVal>
          <c:yVal>
            <c:numRef>
              <c:f>Analysis!$D$12:$L$12</c:f>
              <c:numCache>
                <c:formatCode>0%</c:formatCode>
                <c:ptCount val="9"/>
                <c:pt idx="0">
                  <c:v>0.10457516339869292</c:v>
                </c:pt>
                <c:pt idx="1">
                  <c:v>0.13017751479289938</c:v>
                </c:pt>
                <c:pt idx="2">
                  <c:v>0.14659685863874342</c:v>
                </c:pt>
                <c:pt idx="3">
                  <c:v>8.6757990867580181E-2</c:v>
                </c:pt>
                <c:pt idx="4">
                  <c:v>0.12605042016806722</c:v>
                </c:pt>
                <c:pt idx="5">
                  <c:v>0.11567164179104482</c:v>
                </c:pt>
                <c:pt idx="6">
                  <c:v>1.0033444816053515E-2</c:v>
                </c:pt>
                <c:pt idx="7">
                  <c:v>0.14238410596026491</c:v>
                </c:pt>
                <c:pt idx="8">
                  <c:v>0.1049999999999999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FD-7246-9E15-4A2113E40768}"/>
            </c:ext>
          </c:extLst>
        </c:ser>
        <c:ser>
          <c:idx val="6"/>
          <c:order val="4"/>
          <c:tx>
            <c:strRef>
              <c:f>Analysis!$B$13</c:f>
              <c:strCache>
                <c:ptCount val="1"/>
                <c:pt idx="0">
                  <c:v>Semiconductor </c:v>
                </c:pt>
              </c:strCache>
            </c:strRef>
          </c:tx>
          <c:marker>
            <c:symbol val="none"/>
          </c:marker>
          <c:xVal>
            <c:numRef>
              <c:f>Analysis!$D$10:$L$10</c:f>
              <c:numCache>
                <c:formatCode>General</c:formatCode>
                <c:ptCount val="9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</c:numCache>
            </c:numRef>
          </c:xVal>
          <c:yVal>
            <c:numRef>
              <c:f>Analysis!$D$13:$L$13</c:f>
              <c:numCache>
                <c:formatCode>0%</c:formatCode>
                <c:ptCount val="9"/>
                <c:pt idx="0">
                  <c:v>0.177460057107689</c:v>
                </c:pt>
                <c:pt idx="1">
                  <c:v>0.29293349877568581</c:v>
                </c:pt>
                <c:pt idx="2">
                  <c:v>7.0521569045441851E-2</c:v>
                </c:pt>
                <c:pt idx="3">
                  <c:v>9.1550198604658087E-2</c:v>
                </c:pt>
                <c:pt idx="4">
                  <c:v>3.8168085962575683E-2</c:v>
                </c:pt>
                <c:pt idx="5">
                  <c:v>-8.3425069618628346E-4</c:v>
                </c:pt>
                <c:pt idx="6">
                  <c:v>-0.13937889778044174</c:v>
                </c:pt>
                <c:pt idx="7">
                  <c:v>0.3441699953044608</c:v>
                </c:pt>
                <c:pt idx="8">
                  <c:v>2.9545259730527788E-2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FD-7246-9E15-4A2113E40768}"/>
            </c:ext>
          </c:extLst>
        </c:ser>
        <c:ser>
          <c:idx val="7"/>
          <c:order val="5"/>
          <c:tx>
            <c:strRef>
              <c:f>Analysis!$B$14</c:f>
              <c:strCache>
                <c:ptCount val="1"/>
                <c:pt idx="0">
                  <c:v>Semiconductor Equipment</c:v>
                </c:pt>
              </c:strCache>
            </c:strRef>
          </c:tx>
          <c:marker>
            <c:symbol val="none"/>
          </c:marker>
          <c:xVal>
            <c:numRef>
              <c:f>Analysis!$D$10:$L$10</c:f>
              <c:numCache>
                <c:formatCode>General</c:formatCode>
                <c:ptCount val="9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</c:numCache>
            </c:numRef>
          </c:xVal>
          <c:yVal>
            <c:numRef>
              <c:f>Analysis!$D$14:$L$14</c:f>
              <c:numCache>
                <c:formatCode>0%</c:formatCode>
                <c:ptCount val="9"/>
                <c:pt idx="0">
                  <c:v>0.11111111111111112</c:v>
                </c:pt>
                <c:pt idx="1">
                  <c:v>0.55000000000000004</c:v>
                </c:pt>
                <c:pt idx="2">
                  <c:v>-9.6774193548387274E-2</c:v>
                </c:pt>
                <c:pt idx="3">
                  <c:v>0.25</c:v>
                </c:pt>
                <c:pt idx="4">
                  <c:v>8.5714285714285743E-2</c:v>
                </c:pt>
                <c:pt idx="5">
                  <c:v>-0.3157894736842119</c:v>
                </c:pt>
                <c:pt idx="6">
                  <c:v>-0.46153846153846223</c:v>
                </c:pt>
                <c:pt idx="7">
                  <c:v>1.3571428571428572</c:v>
                </c:pt>
                <c:pt idx="8">
                  <c:v>0.30303030303030332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EFD-7246-9E15-4A2113E40768}"/>
            </c:ext>
          </c:extLst>
        </c:ser>
        <c:ser>
          <c:idx val="1"/>
          <c:order val="0"/>
          <c:tx>
            <c:strRef>
              <c:f>Analysis!$B$12</c:f>
              <c:strCache>
                <c:ptCount val="1"/>
                <c:pt idx="0">
                  <c:v>PC sales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Analysis!$D$10:$L$10</c:f>
              <c:numCache>
                <c:formatCode>General</c:formatCode>
                <c:ptCount val="9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</c:numCache>
            </c:numRef>
          </c:xVal>
          <c:yVal>
            <c:numRef>
              <c:f>Analysis!$D$12:$L$12</c:f>
              <c:numCache>
                <c:formatCode>0%</c:formatCode>
                <c:ptCount val="9"/>
                <c:pt idx="0">
                  <c:v>0.10457516339869292</c:v>
                </c:pt>
                <c:pt idx="1">
                  <c:v>0.13017751479289938</c:v>
                </c:pt>
                <c:pt idx="2">
                  <c:v>0.14659685863874342</c:v>
                </c:pt>
                <c:pt idx="3">
                  <c:v>8.6757990867580181E-2</c:v>
                </c:pt>
                <c:pt idx="4">
                  <c:v>0.12605042016806722</c:v>
                </c:pt>
                <c:pt idx="5">
                  <c:v>0.11567164179104482</c:v>
                </c:pt>
                <c:pt idx="6">
                  <c:v>1.0033444816053515E-2</c:v>
                </c:pt>
                <c:pt idx="7">
                  <c:v>0.14238410596026491</c:v>
                </c:pt>
                <c:pt idx="8">
                  <c:v>0.1049999999999999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EFD-7246-9E15-4A2113E40768}"/>
            </c:ext>
          </c:extLst>
        </c:ser>
        <c:ser>
          <c:idx val="2"/>
          <c:order val="1"/>
          <c:tx>
            <c:strRef>
              <c:f>Analysis!$B$13</c:f>
              <c:strCache>
                <c:ptCount val="1"/>
                <c:pt idx="0">
                  <c:v>Semiconductor </c:v>
                </c:pt>
              </c:strCache>
            </c:strRef>
          </c:tx>
          <c:spPr>
            <a:ln>
              <a:solidFill>
                <a:srgbClr val="0101BF"/>
              </a:solidFill>
            </a:ln>
          </c:spPr>
          <c:marker>
            <c:symbol val="none"/>
          </c:marker>
          <c:xVal>
            <c:numRef>
              <c:f>Analysis!$D$10:$L$10</c:f>
              <c:numCache>
                <c:formatCode>General</c:formatCode>
                <c:ptCount val="9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</c:numCache>
            </c:numRef>
          </c:xVal>
          <c:yVal>
            <c:numRef>
              <c:f>Analysis!$D$13:$L$13</c:f>
              <c:numCache>
                <c:formatCode>0%</c:formatCode>
                <c:ptCount val="9"/>
                <c:pt idx="0">
                  <c:v>0.177460057107689</c:v>
                </c:pt>
                <c:pt idx="1">
                  <c:v>0.29293349877568581</c:v>
                </c:pt>
                <c:pt idx="2">
                  <c:v>7.0521569045441851E-2</c:v>
                </c:pt>
                <c:pt idx="3">
                  <c:v>9.1550198604658087E-2</c:v>
                </c:pt>
                <c:pt idx="4">
                  <c:v>3.8168085962575683E-2</c:v>
                </c:pt>
                <c:pt idx="5">
                  <c:v>-8.3425069618628346E-4</c:v>
                </c:pt>
                <c:pt idx="6">
                  <c:v>-0.13937889778044174</c:v>
                </c:pt>
                <c:pt idx="7">
                  <c:v>0.3441699953044608</c:v>
                </c:pt>
                <c:pt idx="8">
                  <c:v>2.9545259730527788E-2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EFD-7246-9E15-4A2113E40768}"/>
            </c:ext>
          </c:extLst>
        </c:ser>
        <c:ser>
          <c:idx val="3"/>
          <c:order val="2"/>
          <c:tx>
            <c:strRef>
              <c:f>Analysis!$B$14</c:f>
              <c:strCache>
                <c:ptCount val="1"/>
                <c:pt idx="0">
                  <c:v>Semiconductor Equipment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Analysis!$D$10:$L$10</c:f>
              <c:numCache>
                <c:formatCode>General</c:formatCode>
                <c:ptCount val="9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</c:numCache>
            </c:numRef>
          </c:xVal>
          <c:yVal>
            <c:numRef>
              <c:f>Analysis!$D$14:$L$14</c:f>
              <c:numCache>
                <c:formatCode>0%</c:formatCode>
                <c:ptCount val="9"/>
                <c:pt idx="0">
                  <c:v>0.11111111111111112</c:v>
                </c:pt>
                <c:pt idx="1">
                  <c:v>0.55000000000000004</c:v>
                </c:pt>
                <c:pt idx="2">
                  <c:v>-9.6774193548387274E-2</c:v>
                </c:pt>
                <c:pt idx="3">
                  <c:v>0.25</c:v>
                </c:pt>
                <c:pt idx="4">
                  <c:v>8.5714285714285743E-2</c:v>
                </c:pt>
                <c:pt idx="5">
                  <c:v>-0.3157894736842119</c:v>
                </c:pt>
                <c:pt idx="6">
                  <c:v>-0.46153846153846223</c:v>
                </c:pt>
                <c:pt idx="7">
                  <c:v>1.3571428571428572</c:v>
                </c:pt>
                <c:pt idx="8">
                  <c:v>0.30303030303030332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EFD-7246-9E15-4A2113E407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178728"/>
        <c:axId val="435180688"/>
      </c:scatterChart>
      <c:valAx>
        <c:axId val="435178728"/>
        <c:scaling>
          <c:orientation val="minMax"/>
          <c:max val="2011"/>
          <c:min val="2003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>
            <a:solidFill>
              <a:sysClr val="windowText" lastClr="000000"/>
            </a:solidFill>
          </a:ln>
        </c:spPr>
        <c:crossAx val="435180688"/>
        <c:crossesAt val="-0.5"/>
        <c:crossBetween val="midCat"/>
      </c:valAx>
      <c:valAx>
        <c:axId val="435180688"/>
        <c:scaling>
          <c:orientation val="minMax"/>
          <c:max val="1.4"/>
          <c:min val="-0.5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0%" sourceLinked="0"/>
        <c:majorTickMark val="out"/>
        <c:minorTickMark val="none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>
                <a:latin typeface="+mn-lt"/>
              </a:defRPr>
            </a:pPr>
            <a:endParaRPr lang="en-US"/>
          </a:p>
        </c:txPr>
        <c:crossAx val="435178728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327B-423B-3941-9346-BA9301300D42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198B-E9CB-B543-BE30-38016783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8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E55AF-86C5-CF42-ABFB-273E57D2CD9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FB4C-4A27-0B46-A38F-1198A35A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6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Capability Analysis + Six Sigma</a:t>
            </a:r>
          </a:p>
          <a:p>
            <a:pPr marL="171450" indent="-171450">
              <a:buFontTx/>
              <a:buChar char="-"/>
            </a:pPr>
            <a:r>
              <a:rPr lang="en-US" dirty="0"/>
              <a:t>Ritz-Carlton Case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Service Excellence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0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69652" indent="-296019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84081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657712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2131345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604976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3078609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552241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4025873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31D092-738B-4EDB-B2E4-ED332520C9E0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024" y="4561474"/>
            <a:ext cx="5363156" cy="43207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37" tIns="48118" rIns="96237" bIns="481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7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69652" indent="-296019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84081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657712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2131345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604976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3078609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552241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4025873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31D092-738B-4EDB-B2E4-ED332520C9E0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024" y="4561474"/>
            <a:ext cx="5363156" cy="43207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37" tIns="48118" rIns="96237" bIns="481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4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700088"/>
            <a:ext cx="4759325" cy="35687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65" y="4501330"/>
            <a:ext cx="5238327" cy="426569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393" tIns="46697" rIns="93393" bIns="4669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08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slide: specific product</a:t>
            </a:r>
          </a:p>
          <a:p>
            <a:r>
              <a:rPr lang="en-US" dirty="0"/>
              <a:t>Shipments: inbound (orders to suppliers)</a:t>
            </a:r>
          </a:p>
          <a:p>
            <a:endParaRPr lang="en-US" dirty="0"/>
          </a:p>
          <a:p>
            <a:r>
              <a:rPr lang="en-US" dirty="0"/>
              <a:t>Also:</a:t>
            </a:r>
          </a:p>
          <a:p>
            <a:r>
              <a:rPr lang="en-US" dirty="0"/>
              <a:t> 98% of products exhibit a bullwhip effect</a:t>
            </a:r>
          </a:p>
          <a:p>
            <a:r>
              <a:rPr lang="en-US" dirty="0"/>
              <a:t> Median shipment SD is 4.6 times the median sales SD</a:t>
            </a:r>
          </a:p>
          <a:p>
            <a:r>
              <a:rPr lang="en-US" dirty="0"/>
              <a:t> 4-pack of 125ml </a:t>
            </a:r>
            <a:r>
              <a:rPr lang="en-US" dirty="0" err="1"/>
              <a:t>Wangwang</a:t>
            </a:r>
            <a:r>
              <a:rPr lang="en-US" dirty="0"/>
              <a:t> brand strawberry milk shake sold in a Jiangsu store</a:t>
            </a:r>
          </a:p>
          <a:p>
            <a:r>
              <a:rPr lang="en-US" dirty="0"/>
              <a:t> Bullwhip makes it harder for suppliers to forecast demand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5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69652" indent="-296019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84081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657712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2131345" indent="-236816" defTabSz="976867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604976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3078609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552241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4025873" indent="-236816" defTabSz="976867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E31D092-738B-4EDB-B2E4-ED332520C9E0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803775" cy="36020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024" y="4561474"/>
            <a:ext cx="5363156" cy="432070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37" tIns="48118" rIns="96237" bIns="481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56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1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200" dirty="0"/>
              <a:t>Promotes efficiencies by avoiding “reinventing the wheel”</a:t>
            </a:r>
          </a:p>
          <a:p>
            <a:pPr>
              <a:buFontTx/>
              <a:buNone/>
            </a:pPr>
            <a:r>
              <a:rPr lang="en-US" altLang="en-US" sz="1200" dirty="0"/>
              <a:t>Facilitates savings or revenue increases not captured by accounting</a:t>
            </a:r>
          </a:p>
          <a:p>
            <a:pPr>
              <a:buFontTx/>
              <a:buNone/>
            </a:pPr>
            <a:r>
              <a:rPr lang="en-US" altLang="en-US" sz="1200" dirty="0"/>
              <a:t>Allows “free consulting”</a:t>
            </a:r>
          </a:p>
          <a:p>
            <a:pPr>
              <a:buFontTx/>
              <a:buNone/>
            </a:pPr>
            <a:r>
              <a:rPr lang="en-US" altLang="en-US" sz="1200" dirty="0"/>
              <a:t>Facilitates faster communication and problem solving, faster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6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2798"/>
            <a:ext cx="6800222" cy="2387600"/>
          </a:xfrm>
        </p:spPr>
        <p:txBody>
          <a:bodyPr lIns="0" bIns="182880" anchor="b">
            <a:normAutofit/>
          </a:bodyPr>
          <a:lstStyle>
            <a:lvl1pPr algn="l">
              <a:defRPr sz="55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84549"/>
            <a:ext cx="6800222" cy="1340110"/>
          </a:xfrm>
        </p:spPr>
        <p:txBody>
          <a:bodyPr lIns="0" tIns="182880"/>
          <a:lstStyle>
            <a:lvl1pPr marL="0" indent="0" algn="l">
              <a:buNone/>
              <a:defRPr sz="2400">
                <a:solidFill>
                  <a:srgbClr val="5454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95585" y="6248111"/>
            <a:ext cx="1095271" cy="365125"/>
          </a:xfrm>
        </p:spPr>
        <p:txBody>
          <a:bodyPr/>
          <a:lstStyle>
            <a:lvl1pPr algn="r">
              <a:defRPr>
                <a:solidFill>
                  <a:srgbClr val="545454"/>
                </a:solidFill>
              </a:defRPr>
            </a:lvl1pPr>
          </a:lstStyle>
          <a:p>
            <a:fld id="{891DBA7B-2095-974D-9048-FBA17F396CDB}" type="datetime1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94558" y="6248112"/>
            <a:ext cx="3086100" cy="365125"/>
          </a:xfrm>
        </p:spPr>
        <p:txBody>
          <a:bodyPr/>
          <a:lstStyle>
            <a:lvl1pPr>
              <a:defRPr>
                <a:solidFill>
                  <a:srgbClr val="545454"/>
                </a:solidFill>
              </a:defRPr>
            </a:lvl1pPr>
          </a:lstStyle>
          <a:p>
            <a:pPr algn="r"/>
            <a:r>
              <a:rPr lang="en-US" dirty="0"/>
              <a:t>UGBA 141 | Spring 2022 | Prof. Park Sinchaisri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517932"/>
            <a:ext cx="2845676" cy="134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692473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41145"/>
            <a:ext cx="2274803" cy="497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7E81-406A-5C46-AB25-C42F929E20B1}" type="datetime1">
              <a:rPr lang="en-US" smtClean="0"/>
              <a:t>3/14/22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8228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44834" y="1122363"/>
            <a:ext cx="7654332" cy="2387600"/>
          </a:xfrm>
        </p:spPr>
        <p:txBody>
          <a:bodyPr lIns="0" bIns="182880" anchor="b">
            <a:normAutofit/>
          </a:bodyPr>
          <a:lstStyle>
            <a:lvl1pPr algn="ctr">
              <a:defRPr sz="5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44834" y="3513244"/>
            <a:ext cx="7654332" cy="1159240"/>
          </a:xfrm>
        </p:spPr>
        <p:txBody>
          <a:bodyPr lIns="0" tIns="18288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1E09F-E14E-854A-B4FA-EDAC3AED6509}" type="datetime1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07325"/>
            <a:ext cx="7377112" cy="2852737"/>
          </a:xfrm>
        </p:spPr>
        <p:txBody>
          <a:bodyPr lIns="0" rIns="274320" anchor="b">
            <a:normAutofit/>
          </a:bodyPr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87050"/>
            <a:ext cx="7377112" cy="1500187"/>
          </a:xfrm>
        </p:spPr>
        <p:txBody>
          <a:bodyPr lIns="0" rIns="274320"/>
          <a:lstStyle>
            <a:lvl1pPr marL="0" indent="0">
              <a:buNone/>
              <a:defRPr sz="2400">
                <a:solidFill>
                  <a:srgbClr val="54545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F71A-D9A5-C740-A401-92B17D03A16D}" type="datetime1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07011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3A7F-0523-AC41-9995-3668E001EE03}" type="datetime1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8212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03007"/>
            <a:ext cx="3868340" cy="3486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88212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703007"/>
            <a:ext cx="3887391" cy="3486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9685-E1BB-C64F-93DF-4965649FA056}" type="datetime1">
              <a:rPr lang="en-US" smtClean="0"/>
              <a:t>3/14/22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CDA-74B4-AA4B-8CCA-46E281739A97}" type="datetime1">
              <a:rPr lang="en-US" smtClean="0"/>
              <a:t>3/14/22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72EEA-CE42-664C-8BBA-A1A3F0F05575}" type="datetime1">
              <a:rPr lang="en-US" smtClean="0"/>
              <a:t>3/14/22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8228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C677-4670-8147-B3E4-A953045F3DBA}" type="datetime1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818752"/>
            <a:ext cx="4629150" cy="40422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18254"/>
            <a:ext cx="2949178" cy="40507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03BD5-B1C6-934F-A8C0-EA2F64C452A1}" type="datetime1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45720" rIns="91440" bIns="18288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5472" y="6335382"/>
            <a:ext cx="1095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F1B48B82-37BD-C449-AD73-DF5BF8C9A477}" type="datetime1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5961" y="632620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7278" y="6326207"/>
            <a:ext cx="768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05238"/>
            <a:ext cx="1732712" cy="3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74C"/>
          </a:solidFill>
          <a:latin typeface="Univers LT 45 Light" charset="0"/>
          <a:ea typeface="Univers LT 45 Light" charset="0"/>
          <a:cs typeface="Univers LT 45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1.jpeg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2798"/>
            <a:ext cx="7929880" cy="2387600"/>
          </a:xfrm>
        </p:spPr>
        <p:txBody>
          <a:bodyPr>
            <a:normAutofit fontScale="90000"/>
          </a:bodyPr>
          <a:lstStyle/>
          <a:p>
            <a:r>
              <a:rPr lang="en-US" sz="4400" b="0" dirty="0"/>
              <a:t>UGBA 141</a:t>
            </a:r>
            <a:br>
              <a:rPr lang="en-US" dirty="0"/>
            </a:br>
            <a:r>
              <a:rPr lang="en-US" dirty="0"/>
              <a:t>Production and Operations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784549"/>
            <a:ext cx="4942269" cy="1340110"/>
          </a:xfrm>
        </p:spPr>
        <p:txBody>
          <a:bodyPr/>
          <a:lstStyle/>
          <a:p>
            <a:r>
              <a:rPr lang="en-US" b="1" dirty="0"/>
              <a:t>SCM II </a:t>
            </a:r>
            <a:r>
              <a:rPr lang="en-US" dirty="0"/>
              <a:t>Bullwhip Effect</a:t>
            </a:r>
          </a:p>
          <a:p>
            <a:r>
              <a:rPr lang="en-US" b="1" dirty="0"/>
              <a:t>Emerging III</a:t>
            </a:r>
            <a:r>
              <a:rPr lang="en-US" dirty="0"/>
              <a:t> Knowledge Sharing</a:t>
            </a: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E89BE4-9948-DA4F-B05B-BC565C577377}"/>
              </a:ext>
            </a:extLst>
          </p:cNvPr>
          <p:cNvSpPr txBox="1">
            <a:spLocks/>
          </p:cNvSpPr>
          <p:nvPr/>
        </p:nvSpPr>
        <p:spPr>
          <a:xfrm>
            <a:off x="4508375" y="6046073"/>
            <a:ext cx="4064620" cy="1340110"/>
          </a:xfrm>
          <a:prstGeom prst="rect">
            <a:avLst/>
          </a:prstGeom>
        </p:spPr>
        <p:txBody>
          <a:bodyPr vert="horz" lIns="0" tIns="18288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Professor Park Sinchaisri</a:t>
            </a:r>
          </a:p>
        </p:txBody>
      </p:sp>
    </p:spTree>
    <p:extLst>
      <p:ext uri="{BB962C8B-B14F-4D97-AF65-F5344CB8AC3E}">
        <p14:creationId xmlns:p14="http://schemas.microsoft.com/office/powerpoint/2010/main" val="90120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585450" cy="1325563"/>
          </a:xfrm>
        </p:spPr>
        <p:txBody>
          <a:bodyPr>
            <a:normAutofit/>
          </a:bodyPr>
          <a:lstStyle/>
          <a:p>
            <a:r>
              <a:rPr lang="en-US" b="1" dirty="0"/>
              <a:t>Bullwhip Effect </a:t>
            </a:r>
            <a:r>
              <a:rPr lang="en-US" dirty="0"/>
              <a:t>Consequences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88669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000" dirty="0"/>
              <a:t>Excessive inventory -&gt; Markdowns</a:t>
            </a:r>
          </a:p>
          <a:p>
            <a:pPr>
              <a:buNone/>
            </a:pPr>
            <a:endParaRPr lang="en-US" altLang="en-US" sz="2000" dirty="0"/>
          </a:p>
          <a:p>
            <a:pPr>
              <a:buFontTx/>
              <a:buNone/>
            </a:pPr>
            <a:r>
              <a:rPr lang="en-US" altLang="en-US" sz="2000" dirty="0"/>
              <a:t>Insufficient inventory -&gt; Lose sales, penalty, lost 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3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9233-EFCC-DE4E-A86A-C1CB656C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463022" cy="1325563"/>
          </a:xfrm>
        </p:spPr>
        <p:txBody>
          <a:bodyPr>
            <a:normAutofit/>
          </a:bodyPr>
          <a:lstStyle/>
          <a:p>
            <a:r>
              <a:rPr lang="en-US" b="1" dirty="0"/>
              <a:t>Bullwhip Effect </a:t>
            </a:r>
            <a:r>
              <a:rPr lang="en-US" dirty="0"/>
              <a:t>Tech SC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1E48-996F-6449-A54A-9CC6D586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33768-84BE-4A42-B648-EDE3D8C79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431170"/>
              </p:ext>
            </p:extLst>
          </p:nvPr>
        </p:nvGraphicFramePr>
        <p:xfrm>
          <a:off x="1602138" y="2153282"/>
          <a:ext cx="5271361" cy="3343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Box 4">
            <a:extLst>
              <a:ext uri="{FF2B5EF4-FFF2-40B4-BE49-F238E27FC236}">
                <a16:creationId xmlns:a16="http://schemas.microsoft.com/office/drawing/2014/main" id="{B12B58A8-ADFD-254A-9BEE-9EF15B80F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414" y="1940403"/>
            <a:ext cx="1097244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1275"/>
              </a:lnSpc>
              <a:spcBef>
                <a:spcPct val="50000"/>
              </a:spcBef>
              <a:buNone/>
            </a:pPr>
            <a:r>
              <a:rPr lang="en-US" altLang="en-US" sz="1200" dirty="0">
                <a:latin typeface="Univers LT 45 Light" panose="02000403030000020003" pitchFamily="2" charset="0"/>
              </a:rPr>
              <a:t>Changes in demand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0F10C26-7C0D-364C-B962-D9F8466AB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63" y="3672772"/>
            <a:ext cx="2064722" cy="25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1275"/>
              </a:lnSpc>
              <a:spcBef>
                <a:spcPct val="50000"/>
              </a:spcBef>
              <a:buNone/>
            </a:pPr>
            <a:r>
              <a:rPr lang="en-US" altLang="en-US" sz="1200" dirty="0">
                <a:solidFill>
                  <a:srgbClr val="C00000"/>
                </a:solidFill>
                <a:latin typeface="Univers LT 45 Light" panose="02000403030000020003" pitchFamily="2" charset="0"/>
              </a:rPr>
              <a:t>Semiconductor Equipment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465B49D-E468-0F43-8A3D-9EC83BD40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63" y="4352289"/>
            <a:ext cx="1683792" cy="25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1275"/>
              </a:lnSpc>
              <a:spcBef>
                <a:spcPct val="50000"/>
              </a:spcBef>
              <a:buNone/>
            </a:pPr>
            <a:r>
              <a:rPr lang="en-US" altLang="en-US" sz="1200" dirty="0">
                <a:solidFill>
                  <a:srgbClr val="003399"/>
                </a:solidFill>
                <a:latin typeface="Univers LT 45 Light" panose="02000403030000020003" pitchFamily="2" charset="0"/>
              </a:rPr>
              <a:t>Semiconductor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7EAF1364-454A-2943-897C-50609D028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63" y="4124745"/>
            <a:ext cx="1862705" cy="25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1275"/>
              </a:lnSpc>
              <a:spcBef>
                <a:spcPct val="50000"/>
              </a:spcBef>
              <a:buNone/>
            </a:pPr>
            <a:r>
              <a:rPr lang="en-US" altLang="en-US" sz="1200" dirty="0">
                <a:solidFill>
                  <a:srgbClr val="00B050"/>
                </a:solidFill>
                <a:latin typeface="Univers LT 45 Light" panose="02000403030000020003" pitchFamily="2" charset="0"/>
              </a:rPr>
              <a:t>Personal Computers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8ACE7BFC-4075-174B-9622-6119362CB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5605834"/>
            <a:ext cx="5124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200" dirty="0">
                <a:latin typeface="Univers LT 45 Light" panose="02000403030000020003" pitchFamily="2" charset="0"/>
                <a:cs typeface="Times New Roman" panose="02020603050405020304" pitchFamily="18" charset="0"/>
              </a:rPr>
              <a:t>Annual percentage changes in demand (in $s) at three levels of the semiconductor supply chain: personal computers, semiconductors and semiconductor manufacturing equipment.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492F5-4F6B-0A4D-AD39-8B3CA5D67AAE}"/>
              </a:ext>
            </a:extLst>
          </p:cNvPr>
          <p:cNvSpPr txBox="1"/>
          <p:nvPr/>
        </p:nvSpPr>
        <p:spPr>
          <a:xfrm>
            <a:off x="2619815" y="2044005"/>
            <a:ext cx="3030216" cy="138499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Bullwhip Effect in a Downturn: </a:t>
            </a:r>
            <a:b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</a:b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In 4</a:t>
            </a:r>
            <a:r>
              <a:rPr lang="en-US" sz="1400" baseline="30000" dirty="0">
                <a:solidFill>
                  <a:srgbClr val="C00000"/>
                </a:solidFill>
                <a:latin typeface="Univers LT 45 Light" panose="02000403030000020003" pitchFamily="2" charset="0"/>
              </a:rPr>
              <a:t>th</a:t>
            </a: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 quarter of 2008,</a:t>
            </a:r>
          </a:p>
          <a:p>
            <a:pPr eaLnBrk="1" hangingPunct="1">
              <a:buFontTx/>
              <a:buChar char="-"/>
              <a:defRPr/>
            </a:pP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 consumer purchases of electronics gear fell 8%</a:t>
            </a:r>
          </a:p>
          <a:p>
            <a:pPr eaLnBrk="1" hangingPunct="1">
              <a:buFontTx/>
              <a:buChar char="-"/>
              <a:defRPr/>
            </a:pP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 shipments of chips going into that gear fell 20%</a:t>
            </a:r>
          </a:p>
        </p:txBody>
      </p:sp>
      <p:pic>
        <p:nvPicPr>
          <p:cNvPr id="19458" name="Picture 2" descr="Sony Vaio VPCCW21FD - Notebookcheck.net External Reviews">
            <a:extLst>
              <a:ext uri="{FF2B5EF4-FFF2-40B4-BE49-F238E27FC236}">
                <a16:creationId xmlns:a16="http://schemas.microsoft.com/office/drawing/2014/main" id="{B614FC08-28E2-6348-B0BD-44BA93C4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45" y="1575614"/>
            <a:ext cx="2257374" cy="196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ossible ARM Chip to Come to Apple's MacOS - Macback">
            <a:extLst>
              <a:ext uri="{FF2B5EF4-FFF2-40B4-BE49-F238E27FC236}">
                <a16:creationId xmlns:a16="http://schemas.microsoft.com/office/drawing/2014/main" id="{1B8F1F97-271B-0545-83E4-38AAF1C8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23" y="4675885"/>
            <a:ext cx="180909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60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585450" cy="1325563"/>
          </a:xfrm>
        </p:spPr>
        <p:txBody>
          <a:bodyPr>
            <a:normAutofit/>
          </a:bodyPr>
          <a:lstStyle/>
          <a:p>
            <a:r>
              <a:rPr lang="en-US" b="1" dirty="0"/>
              <a:t>Bullwhip Effect </a:t>
            </a:r>
            <a:r>
              <a:rPr lang="en-US" dirty="0"/>
              <a:t>Covid-19 Shock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36E6BB-6817-6E4F-B11E-B60101A844D0}"/>
              </a:ext>
            </a:extLst>
          </p:cNvPr>
          <p:cNvSpPr/>
          <p:nvPr/>
        </p:nvSpPr>
        <p:spPr>
          <a:xfrm>
            <a:off x="5851383" y="1641478"/>
            <a:ext cx="2971800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“Supply chains typically get beaten up during recessions. When demand improves, suppliers respond with an outsize increase in production to restock empty warehouses and assembly plants. The so-called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bullwhip effect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ripples all along supply chains, generating unusually large orders for suppliers that are far from end customers.”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D70FC4-7367-8D40-B9FE-D6ADA8706A35}"/>
              </a:ext>
            </a:extLst>
          </p:cNvPr>
          <p:cNvSpPr/>
          <p:nvPr/>
        </p:nvSpPr>
        <p:spPr>
          <a:xfrm>
            <a:off x="5851383" y="4951735"/>
            <a:ext cx="31692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“This time,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bullwhip effect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is even more pronounced because demand for consumer products has been extraordinarily high.“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4A207-F860-EE4C-9BFD-110A3ECEB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b="18528"/>
          <a:stretch/>
        </p:blipFill>
        <p:spPr>
          <a:xfrm>
            <a:off x="546436" y="4114799"/>
            <a:ext cx="2787220" cy="2654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ED7F19-9001-CD4E-973E-DEA8C03F8304}"/>
              </a:ext>
            </a:extLst>
          </p:cNvPr>
          <p:cNvSpPr/>
          <p:nvPr/>
        </p:nvSpPr>
        <p:spPr>
          <a:xfrm>
            <a:off x="3125270" y="4379763"/>
            <a:ext cx="1292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9FDD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Purchases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EF7722-8268-FD4A-BDED-8DEAB5B3D6DE}"/>
              </a:ext>
            </a:extLst>
          </p:cNvPr>
          <p:cNvSpPr/>
          <p:nvPr/>
        </p:nvSpPr>
        <p:spPr>
          <a:xfrm>
            <a:off x="3125270" y="4643958"/>
            <a:ext cx="2206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A428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Industrial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062FDB-66F4-EA4B-B4FD-66E61BC3282A}"/>
              </a:ext>
            </a:extLst>
          </p:cNvPr>
          <p:cNvSpPr txBox="1"/>
          <p:nvPr/>
        </p:nvSpPr>
        <p:spPr>
          <a:xfrm>
            <a:off x="3285609" y="2647842"/>
            <a:ext cx="2417403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Bullwhip Effect in a Downturn:  In April 2020,</a:t>
            </a:r>
          </a:p>
          <a:p>
            <a:pPr eaLnBrk="1" hangingPunct="1">
              <a:buFontTx/>
              <a:buChar char="-"/>
              <a:defRPr/>
            </a:pP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 purchases of durable goods fell 18%</a:t>
            </a:r>
          </a:p>
          <a:p>
            <a:pPr eaLnBrk="1" hangingPunct="1">
              <a:buFontTx/>
              <a:buChar char="-"/>
              <a:defRPr/>
            </a:pPr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 industrial production of durable goods fell 48%</a:t>
            </a:r>
          </a:p>
        </p:txBody>
      </p:sp>
      <p:pic>
        <p:nvPicPr>
          <p:cNvPr id="15362" name="Picture 2" descr="q1 preview: Summer products give the chills to top consumer durables makers  - The Economic Times">
            <a:extLst>
              <a:ext uri="{FF2B5EF4-FFF2-40B4-BE49-F238E27FC236}">
                <a16:creationId xmlns:a16="http://schemas.microsoft.com/office/drawing/2014/main" id="{6C9EFCF3-35B2-0748-9629-666225AA3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" y="1826906"/>
            <a:ext cx="2913560" cy="21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2EE2-5D1E-354C-BCF4-59FAE31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Bullwhip Effect </a:t>
            </a:r>
            <a:r>
              <a:rPr lang="en-US" dirty="0"/>
              <a:t>Causes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BEAF2-54CC-3648-8D7A-0960861C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12</a:t>
            </a:fld>
            <a:endParaRPr lang="en-US"/>
          </a:p>
        </p:txBody>
      </p:sp>
      <p:sp>
        <p:nvSpPr>
          <p:cNvPr id="4" name="Text Box 18">
            <a:extLst>
              <a:ext uri="{FF2B5EF4-FFF2-40B4-BE49-F238E27FC236}">
                <a16:creationId xmlns:a16="http://schemas.microsoft.com/office/drawing/2014/main" id="{72DDBD98-8F01-3045-984C-F54A3706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830" y="2334991"/>
            <a:ext cx="2580386" cy="807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 dirty="0">
                <a:latin typeface="Univers LT 45 Light" panose="02000403030000020003" pitchFamily="2" charset="0"/>
              </a:rPr>
              <a:t>Reactive and over-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 dirty="0">
                <a:latin typeface="Univers LT 45 Light" panose="02000403030000020003" pitchFamily="2" charset="0"/>
              </a:rPr>
              <a:t>reactive ordering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206766EF-B582-0A46-BF18-427F93966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4782" y="3633963"/>
            <a:ext cx="2804508" cy="8079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 dirty="0">
                <a:latin typeface="Univers LT 45 Light" panose="02000403030000020003" pitchFamily="2" charset="0"/>
              </a:rPr>
              <a:t>Trade promotions </a:t>
            </a:r>
            <a:br>
              <a:rPr lang="th-TH" altLang="en-US" sz="2325" dirty="0">
                <a:latin typeface="Univers LT 45 Light" panose="02000403030000020003" pitchFamily="2" charset="0"/>
              </a:rPr>
            </a:br>
            <a:r>
              <a:rPr lang="en-US" altLang="en-US" sz="2325" dirty="0">
                <a:latin typeface="Univers LT 45 Light" panose="02000403030000020003" pitchFamily="2" charset="0"/>
              </a:rPr>
              <a:t>and</a:t>
            </a:r>
            <a:r>
              <a:rPr lang="th-TH" altLang="en-US" sz="2325" dirty="0">
                <a:latin typeface="Univers LT 45 Light" panose="02000403030000020003" pitchFamily="2" charset="0"/>
              </a:rPr>
              <a:t> </a:t>
            </a:r>
            <a:r>
              <a:rPr lang="en-US" altLang="en-US" sz="2325" dirty="0">
                <a:latin typeface="Univers LT 45 Light" panose="02000403030000020003" pitchFamily="2" charset="0"/>
              </a:rPr>
              <a:t>forward buying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C86B5F92-09D2-ED4A-9818-8B8994DFE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736" y="5231782"/>
            <a:ext cx="2439642" cy="4501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>
                <a:latin typeface="Univers LT 45 Light" panose="02000403030000020003" pitchFamily="2" charset="0"/>
              </a:rPr>
              <a:t>Shortage gaming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FDD2E5A6-7E17-2140-8EE3-5E8E2090F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3449416"/>
            <a:ext cx="1324402" cy="116570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 dirty="0">
                <a:latin typeface="Univers LT 45 Light" panose="02000403030000020003" pitchFamily="2" charset="0"/>
              </a:rPr>
              <a:t>Bullwhip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 dirty="0">
                <a:latin typeface="Univers LT 45 Light" panose="02000403030000020003" pitchFamily="2" charset="0"/>
              </a:rPr>
              <a:t>Effect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325" dirty="0">
                <a:latin typeface="Univers LT 45 Light" panose="02000403030000020003" pitchFamily="2" charset="0"/>
              </a:rPr>
              <a:t>Causes</a:t>
            </a:r>
          </a:p>
        </p:txBody>
      </p:sp>
      <p:cxnSp>
        <p:nvCxnSpPr>
          <p:cNvPr id="8" name="AutoShape 23">
            <a:extLst>
              <a:ext uri="{FF2B5EF4-FFF2-40B4-BE49-F238E27FC236}">
                <a16:creationId xmlns:a16="http://schemas.microsoft.com/office/drawing/2014/main" id="{FA13339E-DF8F-6B44-A988-4FEE49B9491F}"/>
              </a:ext>
            </a:extLst>
          </p:cNvPr>
          <p:cNvCxnSpPr>
            <a:cxnSpLocks noChangeShapeType="1"/>
            <a:stCxn id="7" idx="3"/>
            <a:endCxn id="4" idx="1"/>
          </p:cNvCxnSpPr>
          <p:nvPr/>
        </p:nvCxnSpPr>
        <p:spPr bwMode="auto">
          <a:xfrm flipV="1">
            <a:off x="3210352" y="2738948"/>
            <a:ext cx="748478" cy="129332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25">
            <a:extLst>
              <a:ext uri="{FF2B5EF4-FFF2-40B4-BE49-F238E27FC236}">
                <a16:creationId xmlns:a16="http://schemas.microsoft.com/office/drawing/2014/main" id="{C62E7AD8-0463-3449-B14F-FC49DBAFD75F}"/>
              </a:ext>
            </a:extLst>
          </p:cNvPr>
          <p:cNvCxnSpPr>
            <a:cxnSpLocks noChangeShapeType="1"/>
            <a:stCxn id="7" idx="3"/>
            <a:endCxn id="5" idx="1"/>
          </p:cNvCxnSpPr>
          <p:nvPr/>
        </p:nvCxnSpPr>
        <p:spPr bwMode="auto">
          <a:xfrm>
            <a:off x="3210352" y="4032268"/>
            <a:ext cx="754430" cy="565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26">
            <a:extLst>
              <a:ext uri="{FF2B5EF4-FFF2-40B4-BE49-F238E27FC236}">
                <a16:creationId xmlns:a16="http://schemas.microsoft.com/office/drawing/2014/main" id="{6B8450BC-0512-184D-BC3A-F90B66660ECA}"/>
              </a:ext>
            </a:extLst>
          </p:cNvPr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3210352" y="4032268"/>
            <a:ext cx="760384" cy="142457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8745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585450" cy="1325563"/>
          </a:xfrm>
        </p:spPr>
        <p:txBody>
          <a:bodyPr>
            <a:normAutofit/>
          </a:bodyPr>
          <a:lstStyle/>
          <a:p>
            <a:r>
              <a:rPr lang="en-US" b="1" dirty="0"/>
              <a:t>Causes </a:t>
            </a:r>
            <a:r>
              <a:rPr lang="en-US" dirty="0"/>
              <a:t>Reactive/Over-reactive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886699" cy="4351338"/>
          </a:xfrm>
        </p:spPr>
        <p:txBody>
          <a:bodyPr>
            <a:normAutofit/>
          </a:bodyPr>
          <a:lstStyle/>
          <a:p>
            <a:pPr>
              <a:spcBef>
                <a:spcPts val="1050"/>
              </a:spcBef>
            </a:pPr>
            <a:r>
              <a:rPr lang="en-US" altLang="en-US" sz="2000" dirty="0"/>
              <a:t>Each location forecasts demand to determine </a:t>
            </a:r>
            <a:br>
              <a:rPr lang="th-TH" altLang="en-US" sz="2000" dirty="0"/>
            </a:br>
            <a:r>
              <a:rPr lang="en-US" altLang="en-US" sz="2000" dirty="0"/>
              <a:t>shifts in demand process</a:t>
            </a:r>
          </a:p>
          <a:p>
            <a:pPr>
              <a:spcBef>
                <a:spcPts val="1050"/>
              </a:spcBef>
            </a:pPr>
            <a:r>
              <a:rPr lang="en-US" altLang="en-US" sz="2000" dirty="0"/>
              <a:t>How should a firm respond to a “high” order?</a:t>
            </a:r>
          </a:p>
          <a:p>
            <a:pPr lvl="1"/>
            <a:r>
              <a:rPr lang="en-US" altLang="en-US" sz="2000" dirty="0"/>
              <a:t>Is this a signal of higher future demand or just </a:t>
            </a:r>
            <a:br>
              <a:rPr lang="th-TH" altLang="en-US" sz="2000" dirty="0"/>
            </a:br>
            <a:r>
              <a:rPr lang="en-US" altLang="en-US" sz="2000" dirty="0"/>
              <a:t>a random variation in current demand?</a:t>
            </a:r>
          </a:p>
          <a:p>
            <a:pPr lvl="1"/>
            <a:r>
              <a:rPr lang="en-US" altLang="en-US" sz="2000" dirty="0"/>
              <a:t>Hedge by assuming this signal higher future demand, </a:t>
            </a:r>
            <a:br>
              <a:rPr lang="en-US" altLang="en-US" sz="2000" dirty="0"/>
            </a:br>
            <a:r>
              <a:rPr lang="en-US" altLang="en-US" sz="2000" dirty="0"/>
              <a:t>i.e., order more than usual</a:t>
            </a:r>
          </a:p>
          <a:p>
            <a:pPr>
              <a:spcBef>
                <a:spcPts val="1050"/>
              </a:spcBef>
            </a:pPr>
            <a:r>
              <a:rPr lang="en-US" altLang="en-US" sz="2000" dirty="0"/>
              <a:t>Rational reactions at one level propagate up the supply chain</a:t>
            </a:r>
          </a:p>
          <a:p>
            <a:pPr>
              <a:spcBef>
                <a:spcPts val="1050"/>
              </a:spcBef>
            </a:pPr>
            <a:r>
              <a:rPr lang="en-US" altLang="en-US" sz="2000" dirty="0"/>
              <a:t>Unfortunately, it is human (all too human) to </a:t>
            </a:r>
            <a:r>
              <a:rPr lang="en-US" altLang="en-US" sz="2000" i="1" dirty="0"/>
              <a:t>over</a:t>
            </a:r>
            <a:r>
              <a:rPr lang="en-US" altLang="en-US" sz="2000" dirty="0"/>
              <a:t> react, </a:t>
            </a:r>
            <a:br>
              <a:rPr lang="en-US" altLang="en-US" sz="2000" dirty="0"/>
            </a:br>
            <a:r>
              <a:rPr lang="en-US" altLang="en-US" sz="2000" dirty="0"/>
              <a:t>thereby further increasing the bullwhip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585450" cy="1325563"/>
          </a:xfrm>
        </p:spPr>
        <p:txBody>
          <a:bodyPr>
            <a:normAutofit/>
          </a:bodyPr>
          <a:lstStyle/>
          <a:p>
            <a:r>
              <a:rPr lang="en-US" b="1" dirty="0"/>
              <a:t>Causes </a:t>
            </a:r>
            <a:r>
              <a:rPr lang="en-US" dirty="0"/>
              <a:t>Trade Promotions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5A148EB3-B6C3-934E-86E6-D71B7F36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066" y="3849292"/>
            <a:ext cx="12586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Univers LT 45 Light" panose="02000403030000020003" pitchFamily="2" charset="0"/>
              </a:rPr>
              <a:t>consumer sales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78499E3D-E0F3-984E-823D-CB928DAB8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982" y="1813323"/>
            <a:ext cx="15742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i="1">
                <a:solidFill>
                  <a:schemeClr val="tx2"/>
                </a:solidFill>
              </a:rPr>
              <a:t>SOUP EXAMPLE</a:t>
            </a:r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618F0B1F-992F-8E4F-8C8E-B4F8C07CD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5704" y="205382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>
              <a:latin typeface="Univers LT 45 Light" panose="02000403030000020003" pitchFamily="2" charset="0"/>
            </a:endParaRPr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F572A3D1-6BB6-FC4F-9E11-3B212EA8A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5704" y="1882379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EF7D7D7D-1524-E947-8A50-4435795AC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386776"/>
              </p:ext>
            </p:extLst>
          </p:nvPr>
        </p:nvGraphicFramePr>
        <p:xfrm>
          <a:off x="1314450" y="2308624"/>
          <a:ext cx="5591175" cy="2945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" name="Chart" r:id="rId3" imgW="3651250" imgH="1936631" progId="Excel.Chart.8">
                  <p:embed/>
                </p:oleObj>
              </mc:Choice>
              <mc:Fallback>
                <p:oleObj name="Chart" r:id="rId3" imgW="3651250" imgH="1936631" progId="Excel.Chart.8">
                  <p:embed/>
                  <p:pic>
                    <p:nvPicPr>
                      <p:cNvPr id="8295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308624"/>
                        <a:ext cx="5591175" cy="294560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51" name="Picture 35" descr="Campbell's Condensed Chicken Noodle Soup, 10.75 Ounce Can - Walmart.com">
            <a:extLst>
              <a:ext uri="{FF2B5EF4-FFF2-40B4-BE49-F238E27FC236}">
                <a16:creationId xmlns:a16="http://schemas.microsoft.com/office/drawing/2014/main" id="{71D4EDE2-DD89-3B44-873E-63E9DF15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95" y="746413"/>
            <a:ext cx="2042506" cy="20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836B43CC-6598-1C46-93C8-122D8439B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351585"/>
              </p:ext>
            </p:extLst>
          </p:nvPr>
        </p:nvGraphicFramePr>
        <p:xfrm>
          <a:off x="1314450" y="2308624"/>
          <a:ext cx="5591175" cy="2945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" name="Chart" r:id="rId6" imgW="3651250" imgH="1936631" progId="Excel.Chart.8">
                  <p:embed/>
                </p:oleObj>
              </mc:Choice>
              <mc:Fallback>
                <p:oleObj name="Chart" r:id="rId6" imgW="3651250" imgH="1936631" progId="Excel.Chart.8">
                  <p:embed/>
                  <p:pic>
                    <p:nvPicPr>
                      <p:cNvPr id="14" name="Object 5">
                        <a:extLst>
                          <a:ext uri="{FF2B5EF4-FFF2-40B4-BE49-F238E27FC236}">
                            <a16:creationId xmlns:a16="http://schemas.microsoft.com/office/drawing/2014/main" id="{8BC13E65-B0CA-2D46-A996-0BD545719E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308624"/>
                        <a:ext cx="5591175" cy="2945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>
            <a:extLst>
              <a:ext uri="{FF2B5EF4-FFF2-40B4-BE49-F238E27FC236}">
                <a16:creationId xmlns:a16="http://schemas.microsoft.com/office/drawing/2014/main" id="{13EDD2EA-5F27-E94C-AD30-01BFA0BAB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029" y="2191942"/>
            <a:ext cx="1828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b="1" dirty="0">
                <a:latin typeface="Univers LT 45 Light" panose="02000403030000020003" pitchFamily="2" charset="0"/>
              </a:rPr>
              <a:t>Quantity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27A98B61-6344-7B47-8B13-818C9EBFC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066" y="3849292"/>
            <a:ext cx="12586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Univers LT 45 Light" panose="02000403030000020003" pitchFamily="2" charset="0"/>
              </a:rPr>
              <a:t>consumer sales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1F17CEA6-2738-E540-A4E8-929A9997A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067" y="4055269"/>
            <a:ext cx="1130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0000"/>
                </a:solidFill>
                <a:latin typeface="Univers LT 45 Light" panose="02000403030000020003" pitchFamily="2" charset="0"/>
              </a:rPr>
              <a:t>retailer orders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B89026A5-780F-4A47-A1A7-EFF414655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93" y="5321622"/>
            <a:ext cx="74914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Univers LT 45 Light" panose="02000403030000020003" pitchFamily="2" charset="0"/>
              </a:rPr>
              <a:t>Supplier gives retailer a temporary discount (trade promotion)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Univers LT 45 Light" panose="02000403030000020003" pitchFamily="2" charset="0"/>
              </a:rPr>
              <a:t>Retailer purchases based on trade promotions (forward buying)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A0C6AF4D-65AC-4741-988C-3A20F30E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795" y="7185762"/>
            <a:ext cx="562840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725" dirty="0">
                <a:latin typeface="Univers LT 45 Light" panose="02000403030000020003" pitchFamily="2" charset="0"/>
              </a:rPr>
              <a:t>“High-low” pricing (“trade promotion”) encourages “forward buying,” leading to higher variability in orders</a:t>
            </a:r>
          </a:p>
        </p:txBody>
      </p:sp>
    </p:spTree>
    <p:extLst>
      <p:ext uri="{BB962C8B-B14F-4D97-AF65-F5344CB8AC3E}">
        <p14:creationId xmlns:p14="http://schemas.microsoft.com/office/powerpoint/2010/main" val="12880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585450" cy="1325563"/>
          </a:xfrm>
        </p:spPr>
        <p:txBody>
          <a:bodyPr>
            <a:normAutofit/>
          </a:bodyPr>
          <a:lstStyle/>
          <a:p>
            <a:r>
              <a:rPr lang="en-US" b="1" dirty="0"/>
              <a:t>Causes </a:t>
            </a:r>
            <a:r>
              <a:rPr lang="en-US" dirty="0"/>
              <a:t>Shortage Gaming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886699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2000" b="1" dirty="0"/>
              <a:t>Setting:</a:t>
            </a:r>
          </a:p>
          <a:p>
            <a:pPr marL="342900" lvl="1" indent="-342900"/>
            <a:r>
              <a:rPr lang="en-US" altLang="en-US" sz="2000" dirty="0"/>
              <a:t>Retailers submit orders for delivery in future period</a:t>
            </a:r>
          </a:p>
          <a:p>
            <a:pPr marL="342900" lvl="1" indent="-342900"/>
            <a:r>
              <a:rPr lang="en-US" altLang="en-US" sz="2000" dirty="0"/>
              <a:t>Supplier produces</a:t>
            </a:r>
          </a:p>
          <a:p>
            <a:pPr marL="342900" lvl="1" indent="-342900"/>
            <a:r>
              <a:rPr lang="en-US" altLang="en-US" sz="2000" dirty="0"/>
              <a:t>If supplier production is less than orders, orders are </a:t>
            </a:r>
            <a:br>
              <a:rPr lang="th-TH" altLang="en-US" sz="2000" dirty="0"/>
            </a:br>
            <a:r>
              <a:rPr lang="en-US" altLang="en-US" sz="2000" b="1" dirty="0"/>
              <a:t>rationed</a:t>
            </a:r>
            <a:r>
              <a:rPr lang="en-US" altLang="en-US" sz="2000" dirty="0"/>
              <a:t>, i.e., retailer are “put on allocation”</a:t>
            </a:r>
          </a:p>
          <a:p>
            <a:pPr>
              <a:buNone/>
            </a:pPr>
            <a:r>
              <a:rPr lang="en-US" altLang="en-US" sz="2000" dirty="0"/>
              <a:t>…to secure a better allocation, retailers inflate their orders, i.e., order more than they need (place </a:t>
            </a:r>
            <a:r>
              <a:rPr lang="en-US" altLang="en-US" sz="2000" b="1" dirty="0"/>
              <a:t>“phantom orders”</a:t>
            </a:r>
            <a:r>
              <a:rPr lang="en-US" altLang="en-US" sz="2000" dirty="0"/>
              <a:t>)</a:t>
            </a:r>
            <a:r>
              <a:rPr lang="en-US" altLang="en-US" sz="2000" b="1" dirty="0"/>
              <a:t> </a:t>
            </a:r>
            <a:r>
              <a:rPr lang="en-US" altLang="en-US" sz="2000" dirty="0"/>
              <a:t>and then cancel these orders when adequate supply is restored… </a:t>
            </a:r>
          </a:p>
          <a:p>
            <a:pPr>
              <a:buNone/>
            </a:pPr>
            <a:r>
              <a:rPr lang="en-US" altLang="en-US" sz="2000" dirty="0"/>
              <a:t>…so retailer orders do not convey good information </a:t>
            </a:r>
            <a:br>
              <a:rPr lang="en-US" altLang="en-US" sz="2000" dirty="0"/>
            </a:br>
            <a:r>
              <a:rPr lang="en-US" altLang="en-US" sz="2000" dirty="0"/>
              <a:t>about true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4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0585450" cy="1325563"/>
          </a:xfrm>
        </p:spPr>
        <p:txBody>
          <a:bodyPr>
            <a:normAutofit/>
          </a:bodyPr>
          <a:lstStyle/>
          <a:p>
            <a:r>
              <a:rPr lang="en-US" b="1" dirty="0"/>
              <a:t>Causes </a:t>
            </a:r>
            <a:r>
              <a:rPr lang="en-US" dirty="0"/>
              <a:t>Shortage Gaming </a:t>
            </a:r>
            <a:r>
              <a:rPr lang="en-US" sz="2000" dirty="0"/>
              <a:t>(cont.)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F158D-0055-3544-9FA1-80E63CE7F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39"/>
          <a:stretch/>
        </p:blipFill>
        <p:spPr>
          <a:xfrm>
            <a:off x="160028" y="2037412"/>
            <a:ext cx="4696248" cy="2737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E95E-7E8E-1142-ACF3-278350DA0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984" y="1883512"/>
            <a:ext cx="4580015" cy="3288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1EC23D-9894-4742-8771-3B1AB337C9AD}"/>
              </a:ext>
            </a:extLst>
          </p:cNvPr>
          <p:cNvSpPr/>
          <p:nvPr/>
        </p:nvSpPr>
        <p:spPr>
          <a:xfrm>
            <a:off x="2641978" y="6347148"/>
            <a:ext cx="40863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Bray et al. 2019. </a:t>
            </a: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45 Light" panose="02000403030000020003" pitchFamily="2" charset="0"/>
              </a:rPr>
              <a:t>Ration Gaming and the Bullwhip Effect.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E6934E-9149-D448-8271-CCC4648F4427}"/>
              </a:ext>
            </a:extLst>
          </p:cNvPr>
          <p:cNvSpPr/>
          <p:nvPr/>
        </p:nvSpPr>
        <p:spPr>
          <a:xfrm>
            <a:off x="786004" y="5185636"/>
            <a:ext cx="77983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Univers LT 45 Light" panose="02000403030000020003" pitchFamily="2" charset="0"/>
              </a:rPr>
              <a:t>“But they are self-serving, so they accelerate their orders, stockpiling inventory to hedge against a potential upstream stock-out. We estimate that these inventory runs account for about a </a:t>
            </a:r>
            <a:r>
              <a:rPr lang="en-US" b="1" dirty="0">
                <a:latin typeface="Univers LT 45 Light" panose="02000403030000020003" pitchFamily="2" charset="0"/>
              </a:rPr>
              <a:t>10% of the bullwhip effect</a:t>
            </a:r>
            <a:r>
              <a:rPr lang="en-US" dirty="0">
                <a:latin typeface="Univers LT 45 Light" panose="02000403030000020003" pitchFamily="2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3956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Counteracting</a:t>
            </a:r>
            <a:r>
              <a:rPr lang="en-US" dirty="0"/>
              <a:t> Bullwhip Effect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2E30DF65-896D-334A-8AE1-035E01154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411643"/>
            <a:ext cx="4187824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Share sell-through demand data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Vendor managed inventory (VMI)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Vertical control/integration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Better demand forecasting (e.g., moving averages)</a:t>
            </a:r>
          </a:p>
        </p:txBody>
      </p:sp>
      <p:sp>
        <p:nvSpPr>
          <p:cNvPr id="8" name="Text Box 40">
            <a:extLst>
              <a:ext uri="{FF2B5EF4-FFF2-40B4-BE49-F238E27FC236}">
                <a16:creationId xmlns:a16="http://schemas.microsoft.com/office/drawing/2014/main" id="{0FEF39FD-731C-A546-A04B-02D022825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49" y="1851141"/>
            <a:ext cx="418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b="1" dirty="0">
                <a:latin typeface="Univers LT 45 Light" panose="02000403030000020003" pitchFamily="2" charset="0"/>
              </a:rPr>
              <a:t>Counter-Strategies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7FB16F07-F207-434E-86D4-92B1ADAEE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119" y="2659559"/>
            <a:ext cx="2246449" cy="7078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Univers LT 45 Light" panose="02000403030000020003" pitchFamily="2" charset="0"/>
              </a:rPr>
              <a:t>Reactive and over-</a:t>
            </a:r>
          </a:p>
          <a:p>
            <a:pPr eaLnBrk="1" hangingPunct="1"/>
            <a:r>
              <a:rPr lang="en-US" sz="2000" dirty="0">
                <a:latin typeface="Univers LT 45 Light" panose="02000403030000020003" pitchFamily="2" charset="0"/>
              </a:rPr>
              <a:t>reactive ordering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04801B4F-5C03-FD4F-91E3-3D6F17E4C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267" y="4009333"/>
            <a:ext cx="2369733" cy="7078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Univers LT 45 Light" panose="02000403030000020003" pitchFamily="2" charset="0"/>
              </a:rPr>
              <a:t>Trade promotions and forward buying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BE75DE4F-FFD6-2549-8220-97679449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994" y="5420187"/>
            <a:ext cx="2127827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>
                <a:latin typeface="Univers LT 45 Light" panose="02000403030000020003" pitchFamily="2" charset="0"/>
              </a:rPr>
              <a:t>Shortage gaming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C9494832-C6D7-724D-96CC-D1FBDCD69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" y="3895034"/>
            <a:ext cx="1170513" cy="10156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Univers LT 45 Light" panose="02000403030000020003" pitchFamily="2" charset="0"/>
              </a:rPr>
              <a:t>Bullwhip</a:t>
            </a:r>
          </a:p>
          <a:p>
            <a:pPr eaLnBrk="1" hangingPunct="1"/>
            <a:r>
              <a:rPr lang="en-US" sz="2000" dirty="0">
                <a:latin typeface="Univers LT 45 Light" panose="02000403030000020003" pitchFamily="2" charset="0"/>
              </a:rPr>
              <a:t>Effect</a:t>
            </a:r>
          </a:p>
          <a:p>
            <a:pPr eaLnBrk="1" hangingPunct="1"/>
            <a:r>
              <a:rPr lang="en-US" sz="2000" dirty="0">
                <a:latin typeface="Univers LT 45 Light" panose="02000403030000020003" pitchFamily="2" charset="0"/>
              </a:rPr>
              <a:t>Causes</a:t>
            </a: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FD5501AC-80C4-4E4D-8D30-9170B04C13A6}"/>
              </a:ext>
            </a:extLst>
          </p:cNvPr>
          <p:cNvCxnSpPr>
            <a:cxnSpLocks noChangeShapeType="1"/>
            <a:stCxn id="13" idx="3"/>
            <a:endCxn id="9" idx="1"/>
          </p:cNvCxnSpPr>
          <p:nvPr/>
        </p:nvCxnSpPr>
        <p:spPr bwMode="auto">
          <a:xfrm flipV="1">
            <a:off x="1464994" y="3013502"/>
            <a:ext cx="374125" cy="138936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1">
            <a:extLst>
              <a:ext uri="{FF2B5EF4-FFF2-40B4-BE49-F238E27FC236}">
                <a16:creationId xmlns:a16="http://schemas.microsoft.com/office/drawing/2014/main" id="{44673B0A-350F-BA4F-8427-DDE0C3755D91}"/>
              </a:ext>
            </a:extLst>
          </p:cNvPr>
          <p:cNvCxnSpPr>
            <a:cxnSpLocks noChangeShapeType="1"/>
            <a:stCxn id="13" idx="3"/>
            <a:endCxn id="12" idx="1"/>
          </p:cNvCxnSpPr>
          <p:nvPr/>
        </p:nvCxnSpPr>
        <p:spPr bwMode="auto">
          <a:xfrm>
            <a:off x="1464994" y="4402866"/>
            <a:ext cx="390000" cy="1217376"/>
          </a:xfrm>
          <a:prstGeom prst="bentConnector3">
            <a:avLst>
              <a:gd name="adj1" fmla="val 4819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Line 42">
            <a:extLst>
              <a:ext uri="{FF2B5EF4-FFF2-40B4-BE49-F238E27FC236}">
                <a16:creationId xmlns:a16="http://schemas.microsoft.com/office/drawing/2014/main" id="{4B50C483-1283-5B4A-A04D-FDCAE86CA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274" y="2216266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Univers LT 45 Light" panose="02000403030000020003" pitchFamily="2" charset="0"/>
            </a:endParaRP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AAF65C38-EABC-6A4B-9F7A-B586F9988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928374"/>
            <a:ext cx="418782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Everyday low pricing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Smooth out promotions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Time promo in low demand times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Discount on sell-thru instead of sell-in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F02DBC3B-F8D5-EE4E-997E-87BAA3A70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9544"/>
            <a:ext cx="418782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16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•"/>
              <a:defRPr sz="14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Restructure allocation rules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Univers LT 45 Light" panose="02000403030000020003" pitchFamily="2" charset="0"/>
              </a:rPr>
              <a:t>Allocate based on past sales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56F2DF-8760-2444-BE7C-17A30CE4BF3F}"/>
              </a:ext>
            </a:extLst>
          </p:cNvPr>
          <p:cNvCxnSpPr>
            <a:cxnSpLocks/>
          </p:cNvCxnSpPr>
          <p:nvPr/>
        </p:nvCxnSpPr>
        <p:spPr>
          <a:xfrm>
            <a:off x="1601581" y="4402865"/>
            <a:ext cx="2073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40">
            <a:extLst>
              <a:ext uri="{FF2B5EF4-FFF2-40B4-BE49-F238E27FC236}">
                <a16:creationId xmlns:a16="http://schemas.microsoft.com/office/drawing/2014/main" id="{63808B1D-FF22-D348-8358-E263071E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95119" y="2411643"/>
            <a:ext cx="314086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 dirty="0"/>
              <a:t>Counter-Strategies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Share sell-through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Vendor Managed Inventory (VMI):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    delegate stocking decisions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Coordinate with retailers to spread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    deliveries evenly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Restructure incentives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Every day low pricing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/>
              <a:t>Restructure allocation rules</a:t>
            </a:r>
          </a:p>
        </p:txBody>
      </p:sp>
    </p:spTree>
    <p:extLst>
      <p:ext uri="{BB962C8B-B14F-4D97-AF65-F5344CB8AC3E}">
        <p14:creationId xmlns:p14="http://schemas.microsoft.com/office/powerpoint/2010/main" val="161603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Bullwhip Effect </a:t>
            </a:r>
            <a:r>
              <a:rPr lang="en-US" dirty="0"/>
              <a:t>Takeaways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886699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400" b="1" dirty="0"/>
              <a:t>Information distortion </a:t>
            </a:r>
            <a:r>
              <a:rPr lang="en-US" altLang="en-US" sz="2400" dirty="0"/>
              <a:t>through the bullwhip effect can significantly undermine supply chain efficiency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/>
              <a:t>Devising effective strategies to counter the bullwhip effect requires </a:t>
            </a:r>
            <a:r>
              <a:rPr lang="en-US" altLang="en-US" sz="2400" b="1" dirty="0"/>
              <a:t>understanding of underlying causes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/>
              <a:t>Beer game demonstrates </a:t>
            </a:r>
            <a:r>
              <a:rPr lang="en-US" altLang="en-US" sz="2400" b="1" dirty="0"/>
              <a:t>amplification of variability </a:t>
            </a:r>
            <a:r>
              <a:rPr lang="en-US" altLang="en-US" sz="2400" dirty="0"/>
              <a:t>and consequences of over-reacting to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1A48A2-9DF2-264D-9779-C24AE937CF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9071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Course Announcement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1489"/>
            <a:ext cx="7886700" cy="6334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Midterm was harder than I intended… </a:t>
            </a:r>
            <a:r>
              <a:rPr lang="en-US" sz="2400" b="1" dirty="0">
                <a:solidFill>
                  <a:srgbClr val="FFFF00"/>
                </a:solidFill>
              </a:rPr>
              <a:t>we curved!</a:t>
            </a:r>
            <a:br>
              <a:rPr lang="en-US" sz="2400" b="1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Regrade request on Gradescope by 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Friday 2pm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Take advantage of Friday discussions, OHs, Discord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5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br>
              <a:rPr lang="en-US" sz="2400" b="1" dirty="0">
                <a:solidFill>
                  <a:srgbClr val="FFFF00"/>
                </a:solidFill>
              </a:rPr>
            </a:b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HW4 is optional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to give you time for projects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  <a:t>If skipped, HW1-3 + 5 will be 3.75% each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  <a:t>If submitted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  <a:t>(+ 1 extra week),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  <a:t>each HW will be 3%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sym typeface="Wingdings" pitchFamily="2" charset="2"/>
              </a:rPr>
              <a:t> (per syllabus)</a:t>
            </a:r>
            <a:endParaRPr lang="en-US" sz="500" b="1" dirty="0">
              <a:solidFill>
                <a:schemeClr val="bg1">
                  <a:lumMod val="95000"/>
                </a:schemeClr>
              </a:solidFill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sym typeface="Wingdings" pitchFamily="2" charset="2"/>
              </a:rPr>
              <a:t>No Discussion This Friday.  Enjoy Spring Break!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B2D6CD-D941-E84A-B7CE-3C5BC4765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56"/>
          <a:stretch/>
        </p:blipFill>
        <p:spPr>
          <a:xfrm>
            <a:off x="1016492" y="2377981"/>
            <a:ext cx="4992421" cy="252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D23A6-B151-A74C-8811-13106C9A3211}"/>
              </a:ext>
            </a:extLst>
          </p:cNvPr>
          <p:cNvSpPr txBox="1"/>
          <p:nvPr/>
        </p:nvSpPr>
        <p:spPr>
          <a:xfrm>
            <a:off x="6216357" y="2859072"/>
            <a:ext cx="239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Univers LT 45 Light" panose="02000403030000020003" pitchFamily="2" charset="0"/>
              </a:rPr>
              <a:t>Mean: 77%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Univers LT 45 Light" panose="02000403030000020003" pitchFamily="2" charset="0"/>
              </a:rPr>
              <a:t>Median: 74.175%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Univers LT 45 Light" panose="02000403030000020003" pitchFamily="2" charset="0"/>
              </a:rPr>
              <a:t>SD: 13.17% 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  <a:latin typeface="Univers LT 45 Light" panose="02000403030000020003" pitchFamily="2" charset="0"/>
            </a:endParaRP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Univers LT 45 Light" panose="02000403030000020003" pitchFamily="2" charset="0"/>
              </a:rPr>
              <a:t>Min: 52.36%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Univers LT 45 Light" panose="02000403030000020003" pitchFamily="2" charset="0"/>
              </a:rPr>
              <a:t>Max: 100%</a:t>
            </a:r>
          </a:p>
        </p:txBody>
      </p:sp>
    </p:spTree>
    <p:extLst>
      <p:ext uri="{BB962C8B-B14F-4D97-AF65-F5344CB8AC3E}">
        <p14:creationId xmlns:p14="http://schemas.microsoft.com/office/powerpoint/2010/main" val="109464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5D4BE5-5FFD-434E-9D7D-FA04E4E1EC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8CAD63-6492-B949-B4EA-41705678E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648" y="3429000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Case: Danone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A105589-9965-F244-A454-335ECED72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98" y="4664075"/>
            <a:ext cx="817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170" name="Picture 2" descr="Danone Logo | evolution history and meaning">
            <a:extLst>
              <a:ext uri="{FF2B5EF4-FFF2-40B4-BE49-F238E27FC236}">
                <a16:creationId xmlns:a16="http://schemas.microsoft.com/office/drawing/2014/main" id="{F604A914-0389-B74A-BE38-B29B5AF7A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765" y="97206"/>
            <a:ext cx="2648691" cy="14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12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orizon Organic DHA Whole Milk">
            <a:extLst>
              <a:ext uri="{FF2B5EF4-FFF2-40B4-BE49-F238E27FC236}">
                <a16:creationId xmlns:a16="http://schemas.microsoft.com/office/drawing/2014/main" id="{85CAA565-BABE-624D-88AB-37298C81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66" y="5258157"/>
            <a:ext cx="1003292" cy="137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izone 脉动 China - Passionfruit Asia">
            <a:extLst>
              <a:ext uri="{FF2B5EF4-FFF2-40B4-BE49-F238E27FC236}">
                <a16:creationId xmlns:a16="http://schemas.microsoft.com/office/drawing/2014/main" id="{725AAFC1-8459-9D4B-9ABD-E325A8B1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819" y="5076064"/>
            <a:ext cx="790924" cy="165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Evian Natural Spring Water - Shop Water at H-E-B">
            <a:extLst>
              <a:ext uri="{FF2B5EF4-FFF2-40B4-BE49-F238E27FC236}">
                <a16:creationId xmlns:a16="http://schemas.microsoft.com/office/drawing/2014/main" id="{A0724777-13CE-114D-B946-565F5091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59" y="5177849"/>
            <a:ext cx="1574381" cy="15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70CA4-A894-974E-986E-B9172839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Danone </a:t>
            </a:r>
            <a:r>
              <a:rPr lang="en-US" dirty="0"/>
              <a:t>Background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8724A-629B-BB4D-844F-730CE76C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HQ in Paris, 100,000 employees across 120 countries</a:t>
            </a:r>
          </a:p>
          <a:p>
            <a:r>
              <a:rPr lang="en-US" sz="2000" dirty="0"/>
              <a:t>Innovations: Health through food, sustainability, social impact</a:t>
            </a:r>
            <a:endParaRPr lang="en-US" sz="2000" b="1" dirty="0"/>
          </a:p>
          <a:p>
            <a:r>
              <a:rPr lang="en-US" sz="2000" dirty="0"/>
              <a:t>“Our ambition is to provide diverse and varied learning opportunities to all employees around the world.”</a:t>
            </a:r>
          </a:p>
          <a:p>
            <a:r>
              <a:rPr lang="en-US" sz="2000" b="1" dirty="0"/>
              <a:t>Networking Attitude </a:t>
            </a:r>
            <a:r>
              <a:rPr lang="en-US" sz="2000" dirty="0"/>
              <a:t>novel approach to knowledge management</a:t>
            </a:r>
          </a:p>
          <a:p>
            <a:pPr lvl="1"/>
            <a:r>
              <a:rPr lang="en-US" sz="2000" dirty="0"/>
              <a:t>Informal knowledge marketplaces and sharing networks</a:t>
            </a:r>
          </a:p>
          <a:p>
            <a:pPr lvl="1"/>
            <a:r>
              <a:rPr lang="en-US" sz="2000" dirty="0"/>
              <a:t>Designed to break down geographic and functional silos to facilitate P2P info sharing and build relationships between managers facing similar challenges</a:t>
            </a:r>
          </a:p>
          <a:p>
            <a:pPr lvl="1"/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192D-079C-5A4C-A87B-0567FFDC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0AFA4BC-5E1A-B141-8BFB-F26D2A2F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1" y="-587501"/>
            <a:ext cx="1303423" cy="37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576E43F-EC49-C345-AF25-D396C8C0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87" y="-1219503"/>
            <a:ext cx="1303423" cy="29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EF748E99-3859-EA4B-907E-DEC1AF3F3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86" y="-791298"/>
            <a:ext cx="1184930" cy="3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annon Yogurt | Dannonyogurt.com">
            <a:extLst>
              <a:ext uri="{FF2B5EF4-FFF2-40B4-BE49-F238E27FC236}">
                <a16:creationId xmlns:a16="http://schemas.microsoft.com/office/drawing/2014/main" id="{3B82F9B9-7E23-B94C-9CDE-037F7662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69" y="5432475"/>
            <a:ext cx="1216152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Activia Low Fat Probiotic Peach Yogurt, 4 Oz. Cups, 4 Count - Walmart.com">
            <a:extLst>
              <a:ext uri="{FF2B5EF4-FFF2-40B4-BE49-F238E27FC236}">
                <a16:creationId xmlns:a16="http://schemas.microsoft.com/office/drawing/2014/main" id="{58E0A8D1-5652-2540-93F3-72098C09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9" y="5365500"/>
            <a:ext cx="1492500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>
            <a:extLst>
              <a:ext uri="{FF2B5EF4-FFF2-40B4-BE49-F238E27FC236}">
                <a16:creationId xmlns:a16="http://schemas.microsoft.com/office/drawing/2014/main" id="{2E21A17C-D78B-0743-922F-7BFB72F4C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19" y="-1146534"/>
            <a:ext cx="1905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>
            <a:extLst>
              <a:ext uri="{FF2B5EF4-FFF2-40B4-BE49-F238E27FC236}">
                <a16:creationId xmlns:a16="http://schemas.microsoft.com/office/drawing/2014/main" id="{3C944687-F770-9249-B191-1167795F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22" y="-1324334"/>
            <a:ext cx="19050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Original Soymilk | Silk®">
            <a:extLst>
              <a:ext uri="{FF2B5EF4-FFF2-40B4-BE49-F238E27FC236}">
                <a16:creationId xmlns:a16="http://schemas.microsoft.com/office/drawing/2014/main" id="{C297AFDE-C52D-4E42-998C-A8D3A179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5242023"/>
            <a:ext cx="1225785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7A5875A-A479-D54F-A937-18E894F7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04" y="4851918"/>
            <a:ext cx="2059962" cy="183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none Logo | evolution history and meaning">
            <a:extLst>
              <a:ext uri="{FF2B5EF4-FFF2-40B4-BE49-F238E27FC236}">
                <a16:creationId xmlns:a16="http://schemas.microsoft.com/office/drawing/2014/main" id="{E0D78E33-EE2E-8F4F-B078-8483CE94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55" y="184496"/>
            <a:ext cx="1644629" cy="92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84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Danone </a:t>
            </a:r>
            <a:r>
              <a:rPr lang="en-US" dirty="0"/>
              <a:t>Challenges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886699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000" b="1" dirty="0"/>
              <a:t>What problem are they trying to solve?</a:t>
            </a:r>
          </a:p>
          <a:p>
            <a:pPr>
              <a:buFontTx/>
              <a:buNone/>
            </a:pPr>
            <a:r>
              <a:rPr lang="en-US" altLang="en-US" sz="2000" dirty="0"/>
              <a:t>Difficulties sharing knowledge in decentralized, hierarchical org</a:t>
            </a:r>
          </a:p>
          <a:p>
            <a:pPr>
              <a:buFontTx/>
              <a:buNone/>
            </a:pPr>
            <a:r>
              <a:rPr lang="en-US" altLang="en-US" sz="2000" dirty="0"/>
              <a:t>Lack of P2P communication between managers</a:t>
            </a:r>
          </a:p>
          <a:p>
            <a:pPr>
              <a:buFontTx/>
              <a:buNone/>
            </a:pPr>
            <a:r>
              <a:rPr lang="en-US" altLang="en-US" sz="2000" dirty="0"/>
              <a:t>Smaller than competitors; needs to be fast to market to compete</a:t>
            </a:r>
          </a:p>
          <a:p>
            <a:pPr>
              <a:buFontTx/>
              <a:buNone/>
            </a:pPr>
            <a:r>
              <a:rPr lang="en-US" altLang="en-US" sz="2000" b="1" dirty="0"/>
              <a:t>Why does sharing of ideas often not occur naturally?</a:t>
            </a:r>
          </a:p>
          <a:p>
            <a:pPr>
              <a:buFontTx/>
              <a:buNone/>
            </a:pPr>
            <a:r>
              <a:rPr lang="en-US" altLang="en-US" sz="2000" dirty="0"/>
              <a:t>Competition between product lines/regions; “knowledge is power”</a:t>
            </a:r>
          </a:p>
          <a:p>
            <a:pPr>
              <a:buFontTx/>
              <a:buNone/>
            </a:pPr>
            <a:r>
              <a:rPr lang="en-US" altLang="en-US" sz="2000" dirty="0"/>
              <a:t>Disincentive to share effective practices/solutions to ops problems</a:t>
            </a:r>
          </a:p>
          <a:p>
            <a:pPr>
              <a:buFontTx/>
              <a:buNone/>
            </a:pPr>
            <a:r>
              <a:rPr lang="en-US" altLang="en-US" sz="2000" dirty="0"/>
              <a:t>Decentralization: don’t know whom to ask for advice, can it transfer?</a:t>
            </a:r>
          </a:p>
          <a:p>
            <a:pPr>
              <a:buFontTx/>
              <a:buNone/>
            </a:pPr>
            <a:r>
              <a:rPr lang="en-US" altLang="en-US" sz="2000" dirty="0"/>
              <a:t>Lack of formal incentives to share info; recognition/credit</a:t>
            </a:r>
          </a:p>
          <a:p>
            <a:pPr>
              <a:buFontTx/>
              <a:buNone/>
            </a:pPr>
            <a:r>
              <a:rPr lang="en-US" altLang="en-US" sz="2000" b="1" dirty="0"/>
              <a:t>What kinds of knowledge are being shared?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9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0CA4-A894-974E-986E-B9172839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Danone </a:t>
            </a:r>
            <a:r>
              <a:rPr lang="en-US" dirty="0"/>
              <a:t>Good Practices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192D-079C-5A4C-A87B-0567FFDC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E4A294-6D16-5741-A97A-87BB79113A4F}"/>
              </a:ext>
            </a:extLst>
          </p:cNvPr>
          <p:cNvSpPr/>
          <p:nvPr/>
        </p:nvSpPr>
        <p:spPr>
          <a:xfrm>
            <a:off x="5037722" y="2809633"/>
            <a:ext cx="3997790" cy="30982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Marketing</a:t>
            </a:r>
            <a:endParaRPr lang="en-US" dirty="0">
              <a:solidFill>
                <a:srgbClr val="545454"/>
              </a:solidFill>
              <a:latin typeface="Univers LT 45 Light" panose="02000403030000020003" pitchFamily="2" charset="0"/>
              <a:ea typeface="CMU Sans Serif" panose="02000603000000000000" pitchFamily="50" charset="0"/>
              <a:cs typeface="CMU Sans Serif" panose="02000603000000000000" pitchFamily="50" charset="0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In Finland, people don’t eat biscuits for breakfast, so their breakfast biscuit was not selling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i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Solution: </a:t>
            </a: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French breakfast concept was repositioned into a biscuit for little hungers in the mid-morning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i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Result: </a:t>
            </a: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Biscuit became the best launch in Finland in 5 years</a:t>
            </a: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France -&gt; Finland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0DD503-B459-EF4B-A3CD-9F4CCDC60F98}"/>
              </a:ext>
            </a:extLst>
          </p:cNvPr>
          <p:cNvSpPr/>
          <p:nvPr/>
        </p:nvSpPr>
        <p:spPr>
          <a:xfrm>
            <a:off x="694322" y="2809633"/>
            <a:ext cx="3997790" cy="30982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Operations</a:t>
            </a:r>
            <a:endParaRPr lang="en-US" dirty="0">
              <a:solidFill>
                <a:srgbClr val="545454"/>
              </a:solidFill>
              <a:latin typeface="Univers LT 45 Light" panose="02000403030000020003" pitchFamily="2" charset="0"/>
              <a:ea typeface="CMU Sans Serif" panose="02000603000000000000" pitchFamily="50" charset="0"/>
              <a:cs typeface="CMU Sans Serif" panose="02000603000000000000" pitchFamily="50" charset="0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In Brazil, making a 0% fat mousse is difficult and would take a lot of time and money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i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Solution: </a:t>
            </a: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Borrow the development tech from Danone Canada that already had a market leading product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i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Result: </a:t>
            </a: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Save 6 months of R&amp;D and avoid a $20,000 test</a:t>
            </a:r>
          </a:p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Canada -&gt; Brazil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0D72B-57BA-D143-B4FD-34BDEB52FC18}"/>
              </a:ext>
            </a:extLst>
          </p:cNvPr>
          <p:cNvSpPr/>
          <p:nvPr/>
        </p:nvSpPr>
        <p:spPr>
          <a:xfrm>
            <a:off x="694322" y="2192490"/>
            <a:ext cx="3997790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545454"/>
                </a:solidFill>
                <a:latin typeface="Univers LT 45 Light" panose="02000403030000020003" pitchFamily="2" charset="0"/>
                <a:ea typeface="CMU Sans Serif" panose="02000603000000000000" pitchFamily="50" charset="0"/>
                <a:cs typeface="CMU Sans Serif" panose="02000603000000000000" pitchFamily="50" charset="0"/>
              </a:rPr>
              <a:t>(Exhibit 3 in the case)</a:t>
            </a:r>
          </a:p>
        </p:txBody>
      </p:sp>
      <p:pic>
        <p:nvPicPr>
          <p:cNvPr id="16386" name="Picture 2" descr="Iconic French biscuit brand LU is launching in the UK">
            <a:extLst>
              <a:ext uri="{FF2B5EF4-FFF2-40B4-BE49-F238E27FC236}">
                <a16:creationId xmlns:a16="http://schemas.microsoft.com/office/drawing/2014/main" id="{B0B384B7-BFD6-1441-AA7A-34C56C38F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230" y="1289527"/>
            <a:ext cx="180592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Dannon Light &amp; Fit Greek Mousse French Vanilla Nonfat Yogurt, 4 Oz. -  Walmart.com">
            <a:extLst>
              <a:ext uri="{FF2B5EF4-FFF2-40B4-BE49-F238E27FC236}">
                <a16:creationId xmlns:a16="http://schemas.microsoft.com/office/drawing/2014/main" id="{B949F259-809B-C04C-B686-3E3F0FB6E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8" b="10272"/>
          <a:stretch/>
        </p:blipFill>
        <p:spPr bwMode="auto">
          <a:xfrm>
            <a:off x="2964620" y="1871422"/>
            <a:ext cx="160738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0CA4-A894-974E-986E-B9172839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Danone </a:t>
            </a:r>
            <a:r>
              <a:rPr lang="en-US" dirty="0"/>
              <a:t>Marketplaces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192D-079C-5A4C-A87B-0567FFDC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F426F-8174-814E-AA4A-8ECCF4499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7" t="6323" r="20675"/>
          <a:stretch/>
        </p:blipFill>
        <p:spPr>
          <a:xfrm>
            <a:off x="6821665" y="833258"/>
            <a:ext cx="2096921" cy="3387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F56754-1EE8-554E-B9F6-2990E62F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4" y="1598567"/>
            <a:ext cx="4569044" cy="5152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BC0EB-7603-9C4E-A1DC-0A7E7FE3C6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6422" y="5281079"/>
            <a:ext cx="3034260" cy="12117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0FE89F-9D61-F24B-9552-AC77E4ED4DDA}"/>
              </a:ext>
            </a:extLst>
          </p:cNvPr>
          <p:cNvSpPr/>
          <p:nvPr/>
        </p:nvSpPr>
        <p:spPr>
          <a:xfrm>
            <a:off x="3548529" y="6066651"/>
            <a:ext cx="891152" cy="108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9993EB-7594-4A43-AE02-343CA1E13D88}"/>
              </a:ext>
            </a:extLst>
          </p:cNvPr>
          <p:cNvSpPr/>
          <p:nvPr/>
        </p:nvSpPr>
        <p:spPr>
          <a:xfrm>
            <a:off x="3548528" y="6159641"/>
            <a:ext cx="1325105" cy="1782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DD90CC-8922-2446-A05C-F513B4540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6" t="5189"/>
          <a:stretch/>
        </p:blipFill>
        <p:spPr>
          <a:xfrm>
            <a:off x="5069710" y="4409267"/>
            <a:ext cx="3848876" cy="23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Danone </a:t>
            </a:r>
            <a:r>
              <a:rPr lang="en-US" dirty="0"/>
              <a:t>Analysis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11" y="1825625"/>
            <a:ext cx="4243589" cy="4351338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000" b="1" dirty="0"/>
              <a:t>Strength</a:t>
            </a:r>
          </a:p>
          <a:p>
            <a:pPr>
              <a:buFontTx/>
              <a:buNone/>
            </a:pPr>
            <a:r>
              <a:rPr lang="en-US" altLang="en-US" sz="1800" dirty="0"/>
              <a:t>Sharing best practices creates efficiencies, no “reinvent the wheel”</a:t>
            </a:r>
          </a:p>
          <a:p>
            <a:pPr>
              <a:buFontTx/>
              <a:buNone/>
            </a:pPr>
            <a:r>
              <a:rPr lang="en-US" altLang="en-US" sz="1800" dirty="0"/>
              <a:t>Creates connected community in decentralized firm, breaks down silos</a:t>
            </a:r>
          </a:p>
          <a:p>
            <a:pPr>
              <a:buFontTx/>
              <a:buNone/>
            </a:pPr>
            <a:r>
              <a:rPr lang="en-US" altLang="en-US" sz="1800" dirty="0"/>
              <a:t>Creates culture of knowledge transfer</a:t>
            </a:r>
          </a:p>
          <a:p>
            <a:pPr>
              <a:buFontTx/>
              <a:buNone/>
            </a:pPr>
            <a:r>
              <a:rPr lang="en-US" altLang="en-US" sz="1800" dirty="0"/>
              <a:t>Mitigates managers’ ‘not sharing’</a:t>
            </a:r>
          </a:p>
          <a:p>
            <a:pPr>
              <a:buFontTx/>
              <a:buNone/>
            </a:pPr>
            <a:r>
              <a:rPr lang="en-US" altLang="en-US" sz="1800" dirty="0"/>
              <a:t>Works even w/o incentives</a:t>
            </a:r>
          </a:p>
          <a:p>
            <a:pPr>
              <a:buFontTx/>
              <a:buNone/>
            </a:pPr>
            <a:r>
              <a:rPr lang="en-US" altLang="en-US" sz="1800" dirty="0"/>
              <a:t>Role-play to break the ice alleviates intimidation, flattens organization, reduces inhibitions around asking questions and sharing ideas</a:t>
            </a:r>
          </a:p>
          <a:p>
            <a:pPr>
              <a:buFontTx/>
              <a:buNone/>
            </a:pPr>
            <a:endParaRPr lang="en-US" altLang="en-US" sz="2000" dirty="0"/>
          </a:p>
          <a:p>
            <a:pPr>
              <a:buFontTx/>
              <a:buNone/>
            </a:pPr>
            <a:endParaRPr lang="en-US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AC1DFB-57E8-CE46-984B-B8A0E7C1ADE2}"/>
              </a:ext>
            </a:extLst>
          </p:cNvPr>
          <p:cNvSpPr txBox="1">
            <a:spLocks/>
          </p:cNvSpPr>
          <p:nvPr/>
        </p:nvSpPr>
        <p:spPr>
          <a:xfrm>
            <a:off x="4633980" y="1825625"/>
            <a:ext cx="4510020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 b="1" dirty="0"/>
              <a:t>Weaknesses</a:t>
            </a:r>
          </a:p>
          <a:p>
            <a:pPr>
              <a:buFontTx/>
              <a:buNone/>
            </a:pPr>
            <a:r>
              <a:rPr lang="en-US" altLang="en-US" sz="1800" dirty="0"/>
              <a:t>Too cartoonish and unnatural</a:t>
            </a:r>
          </a:p>
          <a:p>
            <a:pPr>
              <a:buFontTx/>
              <a:buNone/>
            </a:pPr>
            <a:r>
              <a:rPr lang="en-US" altLang="en-US" sz="1800" dirty="0"/>
              <a:t>Face-to-face is inefficient; no IT</a:t>
            </a:r>
          </a:p>
          <a:p>
            <a:pPr>
              <a:buFontTx/>
              <a:buNone/>
            </a:pPr>
            <a:r>
              <a:rPr lang="en-US" altLang="en-US" sz="1800" dirty="0"/>
              <a:t>Disorganized for sharing info</a:t>
            </a:r>
          </a:p>
          <a:p>
            <a:pPr>
              <a:buFontTx/>
              <a:buNone/>
            </a:pPr>
            <a:r>
              <a:rPr lang="en-US" altLang="en-US" sz="1800" dirty="0"/>
              <a:t>Lack of formal incentives</a:t>
            </a:r>
          </a:p>
          <a:p>
            <a:pPr>
              <a:buFontTx/>
              <a:buNone/>
            </a:pPr>
            <a:r>
              <a:rPr lang="en-US" altLang="en-US" sz="1800" dirty="0"/>
              <a:t>Hard to measure effectiveness</a:t>
            </a:r>
          </a:p>
          <a:p>
            <a:pPr>
              <a:buFontTx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4394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Picture 10" descr="Microsoft Logo, history, meaning, symbol, PNG">
            <a:extLst>
              <a:ext uri="{FF2B5EF4-FFF2-40B4-BE49-F238E27FC236}">
                <a16:creationId xmlns:a16="http://schemas.microsoft.com/office/drawing/2014/main" id="{72F6FB94-4CE4-FE45-AF14-7E06F75C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37" y="4774527"/>
            <a:ext cx="1787629" cy="100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Danone </a:t>
            </a:r>
            <a:r>
              <a:rPr lang="en-US" dirty="0"/>
              <a:t>Make Sense for Others?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892BCB-4BF8-E245-B0F6-1D551EAE1004}"/>
              </a:ext>
            </a:extLst>
          </p:cNvPr>
          <p:cNvSpPr txBox="1">
            <a:spLocks/>
          </p:cNvSpPr>
          <p:nvPr/>
        </p:nvSpPr>
        <p:spPr>
          <a:xfrm>
            <a:off x="328411" y="1883728"/>
            <a:ext cx="4408689" cy="3738563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 b="1" dirty="0"/>
              <a:t>Where it helps:</a:t>
            </a:r>
          </a:p>
          <a:p>
            <a:pPr>
              <a:buFontTx/>
              <a:buNone/>
            </a:pPr>
            <a:r>
              <a:rPr lang="en-US" altLang="en-US" sz="1800" dirty="0"/>
              <a:t>Firms facing communication challenges</a:t>
            </a:r>
          </a:p>
          <a:p>
            <a:pPr>
              <a:buFontTx/>
              <a:buNone/>
            </a:pPr>
            <a:r>
              <a:rPr lang="en-US" altLang="en-US" sz="1800" dirty="0"/>
              <a:t>Decentralized organizations: benefits of autonomy can bring the downside of insulated units and undermine sharing between units/employees</a:t>
            </a:r>
          </a:p>
          <a:p>
            <a:pPr>
              <a:buFontTx/>
              <a:buNone/>
            </a:pPr>
            <a:r>
              <a:rPr lang="en-US" altLang="en-US" sz="1800" dirty="0"/>
              <a:t>Informal sharing of practical knowledge that is hard to codify/put in a manual</a:t>
            </a:r>
          </a:p>
          <a:p>
            <a:pPr>
              <a:buFontTx/>
              <a:buNone/>
            </a:pPr>
            <a:endParaRPr lang="en-US" alt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FAE34F-BE6B-9D44-B0DE-8994449C9CBA}"/>
              </a:ext>
            </a:extLst>
          </p:cNvPr>
          <p:cNvSpPr txBox="1">
            <a:spLocks/>
          </p:cNvSpPr>
          <p:nvPr/>
        </p:nvSpPr>
        <p:spPr>
          <a:xfrm>
            <a:off x="4633980" y="1882393"/>
            <a:ext cx="4294120" cy="3738563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 b="1" dirty="0"/>
              <a:t>Where it doesn’t help:</a:t>
            </a:r>
          </a:p>
          <a:p>
            <a:pPr>
              <a:buFontTx/>
              <a:buNone/>
            </a:pPr>
            <a:r>
              <a:rPr lang="en-US" altLang="en-US" sz="1800" dirty="0"/>
              <a:t>Requires specific organizational culture</a:t>
            </a:r>
          </a:p>
          <a:p>
            <a:pPr>
              <a:buFontTx/>
              <a:buNone/>
            </a:pPr>
            <a:r>
              <a:rPr lang="en-US" altLang="en-US" sz="1800" dirty="0"/>
              <a:t>Firms that are less flexible, smaller, or require more rigid, documented practices (e.g., highly regulated)</a:t>
            </a:r>
          </a:p>
          <a:p>
            <a:pPr>
              <a:buFontTx/>
              <a:buNone/>
            </a:pPr>
            <a:r>
              <a:rPr lang="en-US" altLang="en-US" sz="1800" dirty="0"/>
              <a:t>Conducive to a more codified and systematic approach of sharing</a:t>
            </a:r>
          </a:p>
          <a:p>
            <a:pPr>
              <a:buFontTx/>
              <a:buNone/>
            </a:pPr>
            <a:endParaRPr lang="en-US" altLang="en-US" sz="20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F6F187B-0E1C-894E-B9A3-43BA7CB10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30" y="4894353"/>
            <a:ext cx="874745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You'll never look at the Tesla logo the same way again | Creative Bloq">
            <a:extLst>
              <a:ext uri="{FF2B5EF4-FFF2-40B4-BE49-F238E27FC236}">
                <a16:creationId xmlns:a16="http://schemas.microsoft.com/office/drawing/2014/main" id="{DD0161B0-0FB3-0B44-9FEE-EFF7150B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86" y="5087392"/>
            <a:ext cx="1990001" cy="14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Netflix - index.impakter">
            <a:extLst>
              <a:ext uri="{FF2B5EF4-FFF2-40B4-BE49-F238E27FC236}">
                <a16:creationId xmlns:a16="http://schemas.microsoft.com/office/drawing/2014/main" id="{FDF82A88-7B61-A546-A238-8AB9BB6E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26" y="5598602"/>
            <a:ext cx="1123304" cy="63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74A88F88-9A05-3247-8433-6AA1D383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4" y="5287003"/>
            <a:ext cx="1495117" cy="4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HE NEW NIKE LOGO PNG 2022">
            <a:extLst>
              <a:ext uri="{FF2B5EF4-FFF2-40B4-BE49-F238E27FC236}">
                <a16:creationId xmlns:a16="http://schemas.microsoft.com/office/drawing/2014/main" id="{DF006157-9AE2-EA45-8E68-B628D938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6" y="5165787"/>
            <a:ext cx="1123304" cy="5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89B74-0AC7-FA48-9B6D-BC00D72F7B93}"/>
              </a:ext>
            </a:extLst>
          </p:cNvPr>
          <p:cNvSpPr/>
          <p:nvPr/>
        </p:nvSpPr>
        <p:spPr>
          <a:xfrm>
            <a:off x="539634" y="6230461"/>
            <a:ext cx="1993121" cy="6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50" name="Picture 18">
            <a:extLst>
              <a:ext uri="{FF2B5EF4-FFF2-40B4-BE49-F238E27FC236}">
                <a16:creationId xmlns:a16="http://schemas.microsoft.com/office/drawing/2014/main" id="{A8C60A80-1878-B348-924F-D009C541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95" y="5914531"/>
            <a:ext cx="1495117" cy="42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AC1-ADB3-3349-B592-7EF1B4E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Knowledge Sharing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13F-5567-044F-A18C-C1CD5188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4033503" cy="348297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000" b="1" dirty="0"/>
              <a:t>Codification</a:t>
            </a:r>
            <a:r>
              <a:rPr lang="en-US" altLang="en-US" sz="2000" dirty="0"/>
              <a:t> </a:t>
            </a:r>
            <a:r>
              <a:rPr lang="en-US" altLang="en-US" sz="1400" dirty="0"/>
              <a:t>(documenting knowledge)</a:t>
            </a:r>
            <a:endParaRPr lang="en-US" altLang="en-US" sz="1400" b="1" dirty="0"/>
          </a:p>
          <a:p>
            <a:pPr>
              <a:buFontTx/>
              <a:buNone/>
            </a:pPr>
            <a:r>
              <a:rPr lang="en-US" altLang="en-US" sz="1800" dirty="0"/>
              <a:t>when knowledge needs to be scalable, available in real time</a:t>
            </a:r>
          </a:p>
          <a:p>
            <a:pPr>
              <a:buFontTx/>
              <a:buNone/>
            </a:pPr>
            <a:r>
              <a:rPr lang="en-US" altLang="en-US" sz="1800" dirty="0"/>
              <a:t>when replication is likely</a:t>
            </a:r>
          </a:p>
          <a:p>
            <a:pPr>
              <a:buFontTx/>
              <a:buNone/>
            </a:pPr>
            <a:r>
              <a:rPr lang="en-US" altLang="en-US" sz="1800" dirty="0"/>
              <a:t>high personnel turnover</a:t>
            </a:r>
          </a:p>
          <a:p>
            <a:pPr>
              <a:buFontTx/>
              <a:buNone/>
            </a:pPr>
            <a:r>
              <a:rPr lang="en-US" altLang="en-US" sz="1800" dirty="0"/>
              <a:t>highly regulated industries</a:t>
            </a:r>
          </a:p>
          <a:p>
            <a:pPr>
              <a:buFontTx/>
              <a:buNone/>
            </a:pPr>
            <a:r>
              <a:rPr lang="en-US" altLang="en-US" sz="1800" dirty="0"/>
              <a:t>to overcome obstacle of distance between personnel</a:t>
            </a:r>
          </a:p>
          <a:p>
            <a:pPr>
              <a:buFontTx/>
              <a:buNone/>
            </a:pPr>
            <a:endParaRPr lang="en-US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0B9F8-E995-BB49-9750-CDD79DA8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E6AF3B-C5A4-2145-B847-AF8F1ED5215E}"/>
              </a:ext>
            </a:extLst>
          </p:cNvPr>
          <p:cNvSpPr txBox="1">
            <a:spLocks/>
          </p:cNvSpPr>
          <p:nvPr/>
        </p:nvSpPr>
        <p:spPr>
          <a:xfrm>
            <a:off x="4698373" y="1825624"/>
            <a:ext cx="4033503" cy="5167603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 b="1" dirty="0"/>
              <a:t>Personalization</a:t>
            </a:r>
            <a:r>
              <a:rPr lang="en-US" altLang="en-US" sz="2000" dirty="0"/>
              <a:t> </a:t>
            </a:r>
            <a:r>
              <a:rPr lang="en-US" altLang="en-US" sz="1400" dirty="0"/>
              <a:t>(human networking)</a:t>
            </a:r>
          </a:p>
          <a:p>
            <a:pPr>
              <a:buNone/>
            </a:pPr>
            <a:r>
              <a:rPr lang="en-US" altLang="en-US" sz="1800" dirty="0"/>
              <a:t>when bureaucracy/IT is a barrier</a:t>
            </a:r>
          </a:p>
          <a:p>
            <a:pPr>
              <a:buNone/>
            </a:pPr>
            <a:r>
              <a:rPr lang="en-US" altLang="en-US" sz="1800" dirty="0"/>
              <a:t>when F2F is needed to explain ideas and motivate action (“when knowledge is not uploadable”)</a:t>
            </a:r>
          </a:p>
          <a:p>
            <a:pPr>
              <a:buFontTx/>
              <a:buNone/>
            </a:pPr>
            <a:r>
              <a:rPr lang="en-US" altLang="en-US" sz="1800" dirty="0"/>
              <a:t>to transfer contextual and tacit knowledge, ideas about solutions to specific situations</a:t>
            </a:r>
          </a:p>
          <a:p>
            <a:pPr>
              <a:buFontTx/>
              <a:buNone/>
            </a:pPr>
            <a:r>
              <a:rPr lang="en-US" altLang="en-US" sz="1800" dirty="0"/>
              <a:t>to instill sense of belonging</a:t>
            </a:r>
          </a:p>
        </p:txBody>
      </p:sp>
      <p:pic>
        <p:nvPicPr>
          <p:cNvPr id="16386" name="Picture 2" descr="Moms Mc Donald's employee handbook from 1975. : r/OldSchoolCool">
            <a:extLst>
              <a:ext uri="{FF2B5EF4-FFF2-40B4-BE49-F238E27FC236}">
                <a16:creationId xmlns:a16="http://schemas.microsoft.com/office/drawing/2014/main" id="{378FDC5D-5026-8240-8D8B-D0D50DFAF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2"/>
          <a:stretch/>
        </p:blipFill>
        <p:spPr bwMode="auto">
          <a:xfrm>
            <a:off x="1081043" y="5005136"/>
            <a:ext cx="2399480" cy="28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he Art of Knowledge Sharing: A Necessity for Your Company Success">
            <a:extLst>
              <a:ext uri="{FF2B5EF4-FFF2-40B4-BE49-F238E27FC236}">
                <a16:creationId xmlns:a16="http://schemas.microsoft.com/office/drawing/2014/main" id="{F30B5566-E085-E140-ADA1-465F9DF76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3"/>
          <a:stretch/>
        </p:blipFill>
        <p:spPr bwMode="auto">
          <a:xfrm>
            <a:off x="4766159" y="5206862"/>
            <a:ext cx="3204916" cy="15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3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Danone</a:t>
            </a:r>
            <a:r>
              <a:rPr lang="en-US" dirty="0"/>
              <a:t> Takeaways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69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Knowledge management is a challenge for large organizations</a:t>
            </a:r>
          </a:p>
          <a:p>
            <a:r>
              <a:rPr lang="en-US" sz="2000" i="1" dirty="0"/>
              <a:t>Networking Attitude </a:t>
            </a:r>
            <a:r>
              <a:rPr lang="en-US" sz="2000" dirty="0"/>
              <a:t>doesn’t completely solve knowledge problem, but it takes important steps towards creating a culture in which sharing of practical knowledge is encouraged and natural.</a:t>
            </a:r>
          </a:p>
          <a:p>
            <a:r>
              <a:rPr lang="en-US" sz="2000" dirty="0"/>
              <a:t>Low-cost approach to tapping the extensive operational knowledge in individuals, and avoiding expensive ways to solve problems (e.g., hiring consultants or “reinventing the wheel.”)</a:t>
            </a:r>
          </a:p>
          <a:p>
            <a:r>
              <a:rPr lang="en-US" sz="2000" b="1" dirty="0"/>
              <a:t>Go deeper </a:t>
            </a:r>
            <a:r>
              <a:rPr lang="en-US" sz="2000" dirty="0"/>
              <a:t>across functions, make it a habit, empower/alignment</a:t>
            </a:r>
            <a:endParaRPr lang="en-US" sz="2000" b="1" dirty="0"/>
          </a:p>
          <a:p>
            <a:r>
              <a:rPr lang="en-US" sz="2000" b="1" dirty="0"/>
              <a:t>Go wider </a:t>
            </a:r>
            <a:r>
              <a:rPr lang="en-US" sz="2000" dirty="0"/>
              <a:t>external bridges, improve SC + customer relationships</a:t>
            </a:r>
            <a:endParaRPr lang="en-US" sz="2000" b="1" dirty="0"/>
          </a:p>
          <a:p>
            <a:r>
              <a:rPr lang="en-US" sz="2000" b="1" dirty="0"/>
              <a:t>Go richer </a:t>
            </a:r>
            <a:r>
              <a:rPr lang="en-US" sz="2000" dirty="0"/>
              <a:t>focus on new processes/products, full potential of HC</a:t>
            </a:r>
            <a:endParaRPr lang="en-US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5D4BE5-5FFD-434E-9D7D-FA04E4E1EC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8CAD63-6492-B949-B4EA-41705678E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648" y="3429000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Preparing for Next Class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A105589-9965-F244-A454-335ECED72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98" y="4664075"/>
            <a:ext cx="817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8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5D4BE5-5FFD-434E-9D7D-FA04E4E1EC6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58CAD63-6492-B949-B4EA-41705678E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648" y="3429000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</a:rPr>
              <a:t>Revisit </a:t>
            </a:r>
            <a:r>
              <a:rPr lang="en-US" b="1" i="1" dirty="0">
                <a:solidFill>
                  <a:schemeClr val="tx1"/>
                </a:solidFill>
              </a:rPr>
              <a:t>SCM I: Beer Game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3A105589-9965-F244-A454-335ECED72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98" y="4664075"/>
            <a:ext cx="817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1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E488-E274-8546-AE2F-7F23FE21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Inventory/Loss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46C9E-DC2D-F948-8875-67826426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1DD69-F5CE-F34C-B13A-EF4549B8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7" y="3752050"/>
            <a:ext cx="4311333" cy="2941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20481-AAE9-6F4B-99B7-4A4A47B4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912" y="3748039"/>
            <a:ext cx="4343312" cy="2941529"/>
          </a:xfrm>
          <a:prstGeom prst="rect">
            <a:avLst/>
          </a:prstGeom>
        </p:spPr>
      </p:pic>
      <p:sp>
        <p:nvSpPr>
          <p:cNvPr id="9" name="Line 3">
            <a:extLst>
              <a:ext uri="{FF2B5EF4-FFF2-40B4-BE49-F238E27FC236}">
                <a16:creationId xmlns:a16="http://schemas.microsoft.com/office/drawing/2014/main" id="{345C51A4-47B5-EE43-9C0B-FF2EA4146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6673" y="3371531"/>
            <a:ext cx="2294453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398C1775-D331-8F4A-97C4-F50AC3EA923F}"/>
              </a:ext>
            </a:extLst>
          </p:cNvPr>
          <p:cNvSpPr>
            <a:spLocks/>
          </p:cNvSpPr>
          <p:nvPr/>
        </p:nvSpPr>
        <p:spPr bwMode="auto">
          <a:xfrm>
            <a:off x="3537880" y="2268074"/>
            <a:ext cx="2068240" cy="1030888"/>
          </a:xfrm>
          <a:custGeom>
            <a:avLst/>
            <a:gdLst>
              <a:gd name="T0" fmla="*/ 0 w 2544"/>
              <a:gd name="T1" fmla="*/ 2147483647 h 640"/>
              <a:gd name="T2" fmla="*/ 2147483647 w 2544"/>
              <a:gd name="T3" fmla="*/ 2147483647 h 640"/>
              <a:gd name="T4" fmla="*/ 2147483647 w 2544"/>
              <a:gd name="T5" fmla="*/ 2147483647 h 640"/>
              <a:gd name="T6" fmla="*/ 2147483647 w 2544"/>
              <a:gd name="T7" fmla="*/ 2147483647 h 640"/>
              <a:gd name="T8" fmla="*/ 2147483647 w 2544"/>
              <a:gd name="T9" fmla="*/ 2147483647 h 640"/>
              <a:gd name="T10" fmla="*/ 2147483647 w 2544"/>
              <a:gd name="T11" fmla="*/ 2147483647 h 640"/>
              <a:gd name="T12" fmla="*/ 2147483647 w 2544"/>
              <a:gd name="T13" fmla="*/ 2147483647 h 640"/>
              <a:gd name="T14" fmla="*/ 2147483647 w 2544"/>
              <a:gd name="T15" fmla="*/ 2147483647 h 640"/>
              <a:gd name="T16" fmla="*/ 2147483647 w 2544"/>
              <a:gd name="T17" fmla="*/ 2147483647 h 64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44" h="640">
                <a:moveTo>
                  <a:pt x="0" y="640"/>
                </a:moveTo>
                <a:cubicBezTo>
                  <a:pt x="52" y="640"/>
                  <a:pt x="104" y="640"/>
                  <a:pt x="192" y="592"/>
                </a:cubicBezTo>
                <a:cubicBezTo>
                  <a:pt x="280" y="544"/>
                  <a:pt x="400" y="440"/>
                  <a:pt x="528" y="352"/>
                </a:cubicBezTo>
                <a:cubicBezTo>
                  <a:pt x="656" y="264"/>
                  <a:pt x="824" y="120"/>
                  <a:pt x="960" y="64"/>
                </a:cubicBezTo>
                <a:cubicBezTo>
                  <a:pt x="1096" y="8"/>
                  <a:pt x="1232" y="0"/>
                  <a:pt x="1344" y="16"/>
                </a:cubicBezTo>
                <a:cubicBezTo>
                  <a:pt x="1456" y="32"/>
                  <a:pt x="1536" y="96"/>
                  <a:pt x="1632" y="160"/>
                </a:cubicBezTo>
                <a:cubicBezTo>
                  <a:pt x="1728" y="224"/>
                  <a:pt x="1832" y="336"/>
                  <a:pt x="1920" y="400"/>
                </a:cubicBezTo>
                <a:cubicBezTo>
                  <a:pt x="2008" y="464"/>
                  <a:pt x="2056" y="512"/>
                  <a:pt x="2160" y="544"/>
                </a:cubicBezTo>
                <a:cubicBezTo>
                  <a:pt x="2264" y="576"/>
                  <a:pt x="2472" y="584"/>
                  <a:pt x="2544" y="592"/>
                </a:cubicBezTo>
              </a:path>
            </a:pathLst>
          </a:custGeom>
          <a:noFill/>
          <a:ln w="38100" cmpd="sng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B65F12F4-0B34-2347-9152-AD2C731E9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898" y="2198453"/>
            <a:ext cx="0" cy="1173078"/>
          </a:xfrm>
          <a:prstGeom prst="line">
            <a:avLst/>
          </a:prstGeom>
          <a:noFill/>
          <a:ln w="28575">
            <a:solidFill>
              <a:srgbClr val="0000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8D4B9C9E-B9F2-034D-BC44-37AC3CA768B8}"/>
              </a:ext>
            </a:extLst>
          </p:cNvPr>
          <p:cNvGrpSpPr>
            <a:grpSpLocks/>
          </p:cNvGrpSpPr>
          <p:nvPr/>
        </p:nvGrpSpPr>
        <p:grpSpPr bwMode="auto">
          <a:xfrm>
            <a:off x="2082709" y="1908525"/>
            <a:ext cx="2062854" cy="636900"/>
            <a:chOff x="280" y="2307"/>
            <a:chExt cx="3064" cy="860"/>
          </a:xfrm>
        </p:grpSpPr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760535EA-46EF-224D-9707-F2E17355D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" y="2307"/>
              <a:ext cx="3064" cy="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6600"/>
                </a:buClr>
                <a:buFont typeface="Monotype Sorts" pitchFamily="2" charset="2"/>
                <a:buChar char="r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CC00"/>
                </a:buClr>
                <a:buFont typeface="Monotype Sorts" pitchFamily="2" charset="2"/>
                <a:buChar char="4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B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 dirty="0">
                  <a:solidFill>
                    <a:srgbClr val="C00000"/>
                  </a:solidFill>
                  <a:latin typeface="Univers LT 45 Light" panose="02000403030000020003" pitchFamily="2" charset="0"/>
                </a:rPr>
                <a:t>Demand &lt; Forecast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dirty="0">
                  <a:solidFill>
                    <a:srgbClr val="C00000"/>
                  </a:solidFill>
                  <a:latin typeface="Univers LT 45 Light" panose="02000403030000020003" pitchFamily="2" charset="0"/>
                </a:rPr>
                <a:t>=&gt; Leftover</a:t>
              </a:r>
            </a:p>
          </p:txBody>
        </p:sp>
        <p:sp>
          <p:nvSpPr>
            <p:cNvPr id="14" name="AutoShape 10">
              <a:extLst>
                <a:ext uri="{FF2B5EF4-FFF2-40B4-BE49-F238E27FC236}">
                  <a16:creationId xmlns:a16="http://schemas.microsoft.com/office/drawing/2014/main" id="{D64583C6-5B74-3440-A294-C34FED7E7F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319">
              <a:off x="2287" y="2975"/>
              <a:ext cx="308" cy="192"/>
            </a:xfrm>
            <a:prstGeom prst="rightArrow">
              <a:avLst>
                <a:gd name="adj1" fmla="val 50000"/>
                <a:gd name="adj2" fmla="val 40104"/>
              </a:avLst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6600"/>
                </a:buClr>
                <a:buFont typeface="Monotype Sorts" pitchFamily="2" charset="2"/>
                <a:buChar char="r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CC00"/>
                </a:buClr>
                <a:buFont typeface="Monotype Sorts" pitchFamily="2" charset="2"/>
                <a:buChar char="4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B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endParaRPr lang="en-US" altLang="en-US" sz="2000">
                <a:latin typeface="Univers LT 45 Light" panose="02000403030000020003" pitchFamily="2" charset="0"/>
              </a:endParaRPr>
            </a:p>
          </p:txBody>
        </p: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9E8EAAEC-BE6F-D740-9BED-77F16F757477}"/>
              </a:ext>
            </a:extLst>
          </p:cNvPr>
          <p:cNvGrpSpPr>
            <a:grpSpLocks/>
          </p:cNvGrpSpPr>
          <p:nvPr/>
        </p:nvGrpSpPr>
        <p:grpSpPr bwMode="auto">
          <a:xfrm>
            <a:off x="4708308" y="1919301"/>
            <a:ext cx="2278968" cy="608016"/>
            <a:chOff x="3348" y="2250"/>
            <a:chExt cx="3385" cy="821"/>
          </a:xfrm>
        </p:grpSpPr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05A57A49-68A2-E149-944A-D30F05A7F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8" y="2250"/>
              <a:ext cx="3385" cy="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FF6600"/>
                </a:buClr>
                <a:buFont typeface="Monotype Sorts" pitchFamily="2" charset="2"/>
                <a:buChar char="r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CC00"/>
                </a:buClr>
                <a:buFont typeface="Monotype Sorts" pitchFamily="2" charset="2"/>
                <a:buChar char="4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B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600" b="1" dirty="0">
                  <a:solidFill>
                    <a:srgbClr val="FF0000"/>
                  </a:solidFill>
                  <a:latin typeface="Univers LT 45 Light" panose="02000403030000020003" pitchFamily="2" charset="0"/>
                </a:rPr>
                <a:t>Demand &gt; Forecast </a:t>
              </a:r>
              <a:r>
                <a:rPr lang="en-US" altLang="en-US" sz="1600" dirty="0">
                  <a:solidFill>
                    <a:srgbClr val="FF0000"/>
                  </a:solidFill>
                  <a:latin typeface="Univers LT 45 Light" panose="02000403030000020003" pitchFamily="2" charset="0"/>
                </a:rPr>
                <a:t>=&gt;</a:t>
              </a:r>
              <a:r>
                <a:rPr lang="en-US" altLang="en-US" sz="1600" b="1" dirty="0">
                  <a:solidFill>
                    <a:srgbClr val="FF0000"/>
                  </a:solidFill>
                  <a:latin typeface="Univers LT 45 Light" panose="02000403030000020003" pitchFamily="2" charset="0"/>
                </a:rPr>
                <a:t> </a:t>
              </a:r>
              <a:r>
                <a:rPr lang="en-US" altLang="en-US" sz="1600" dirty="0">
                  <a:solidFill>
                    <a:srgbClr val="FF0000"/>
                  </a:solidFill>
                  <a:latin typeface="Univers LT 45 Light" panose="02000403030000020003" pitchFamily="2" charset="0"/>
                </a:rPr>
                <a:t>Lost sales</a:t>
              </a:r>
              <a:endParaRPr lang="en-US" altLang="en-US" sz="1600" b="1" dirty="0">
                <a:solidFill>
                  <a:srgbClr val="FF0000"/>
                </a:solidFill>
                <a:latin typeface="Univers LT 45 Light" panose="02000403030000020003" pitchFamily="2" charset="0"/>
              </a:endParaRPr>
            </a:p>
          </p:txBody>
        </p:sp>
        <p:sp>
          <p:nvSpPr>
            <p:cNvPr id="17" name="AutoShape 11">
              <a:extLst>
                <a:ext uri="{FF2B5EF4-FFF2-40B4-BE49-F238E27FC236}">
                  <a16:creationId xmlns:a16="http://schemas.microsoft.com/office/drawing/2014/main" id="{F00D710A-E88C-F24D-AF78-DE8296C856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687212">
              <a:off x="3872" y="2896"/>
              <a:ext cx="359" cy="175"/>
            </a:xfrm>
            <a:prstGeom prst="rightArrow">
              <a:avLst>
                <a:gd name="adj1" fmla="val 50000"/>
                <a:gd name="adj2" fmla="val 42448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6600"/>
                </a:buClr>
                <a:buFont typeface="Monotype Sorts" pitchFamily="2" charset="2"/>
                <a:buChar char="r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CC00"/>
                </a:buClr>
                <a:buFont typeface="Monotype Sorts" pitchFamily="2" charset="2"/>
                <a:buChar char="4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B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endParaRPr lang="en-US" altLang="en-US" sz="2000">
                <a:latin typeface="Univers LT 45 Light" panose="02000403030000020003" pitchFamily="2" charset="0"/>
              </a:endParaRPr>
            </a:p>
          </p:txBody>
        </p:sp>
      </p:grpSp>
      <p:sp>
        <p:nvSpPr>
          <p:cNvPr id="18" name="Text Box 13">
            <a:extLst>
              <a:ext uri="{FF2B5EF4-FFF2-40B4-BE49-F238E27FC236}">
                <a16:creationId xmlns:a16="http://schemas.microsoft.com/office/drawing/2014/main" id="{BC3D6400-24BF-EC48-A639-8F57EE7B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300" y="3421762"/>
            <a:ext cx="20291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6600"/>
              </a:buClr>
              <a:buFont typeface="Monotype Sorts" pitchFamily="2" charset="2"/>
              <a:buChar char="r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CC00"/>
              </a:buClr>
              <a:buFont typeface="Monotype Sorts" pitchFamily="2" charset="2"/>
              <a:buChar char="4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B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solidFill>
                  <a:srgbClr val="000066"/>
                </a:solidFill>
                <a:latin typeface="Univers LT 45 Light" panose="02000403030000020003" pitchFamily="2" charset="0"/>
              </a:rPr>
              <a:t>Expected 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89E02-2BD7-504B-B2AD-CA998751EEF0}"/>
              </a:ext>
            </a:extLst>
          </p:cNvPr>
          <p:cNvCxnSpPr>
            <a:cxnSpLocks/>
          </p:cNvCxnSpPr>
          <p:nvPr/>
        </p:nvCxnSpPr>
        <p:spPr>
          <a:xfrm flipH="1">
            <a:off x="2310938" y="2493584"/>
            <a:ext cx="407324" cy="15713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A33FDC-077D-A044-BF7A-69D4515D5B54}"/>
              </a:ext>
            </a:extLst>
          </p:cNvPr>
          <p:cNvCxnSpPr>
            <a:cxnSpLocks/>
          </p:cNvCxnSpPr>
          <p:nvPr/>
        </p:nvCxnSpPr>
        <p:spPr>
          <a:xfrm>
            <a:off x="6450677" y="2493584"/>
            <a:ext cx="266007" cy="1571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6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F64D-7FFF-EF48-B1A8-59127D14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Leftover/Lost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ABD3-5F28-834C-8C33-231B1D207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948" y="1825624"/>
            <a:ext cx="4467052" cy="597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Sales + Lost Sales = Demand</a:t>
            </a:r>
          </a:p>
          <a:p>
            <a:pPr marL="0" indent="0">
              <a:buNone/>
            </a:pPr>
            <a:r>
              <a:rPr lang="en-US" sz="1800" dirty="0"/>
              <a:t>Lost Sales = Demand – Sales</a:t>
            </a:r>
          </a:p>
          <a:p>
            <a:pPr marL="0" indent="0">
              <a:buNone/>
            </a:pPr>
            <a:r>
              <a:rPr lang="en-US" sz="1800" b="1" dirty="0"/>
              <a:t>E[Lost Sales] </a:t>
            </a:r>
            <a:r>
              <a:rPr lang="en-US" sz="1800" dirty="0"/>
              <a:t>= E[Demand] – E[Sales]</a:t>
            </a:r>
          </a:p>
          <a:p>
            <a:pPr marL="0" indent="0">
              <a:buNone/>
            </a:pPr>
            <a:r>
              <a:rPr lang="en-US" sz="1800" dirty="0"/>
              <a:t>		= mu – E[Sales]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b="1" dirty="0"/>
              <a:t>= sigma * L(z)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Look up from the L(z) Table</a:t>
            </a:r>
          </a:p>
          <a:p>
            <a:pPr marL="0" indent="0">
              <a:buNone/>
            </a:pPr>
            <a:r>
              <a:rPr lang="en-US" sz="1800" dirty="0"/>
              <a:t>Excel: L(z) = NORMDIST(z,0,1,0) </a:t>
            </a:r>
            <a:br>
              <a:rPr lang="en-US" sz="1800" dirty="0"/>
            </a:br>
            <a:r>
              <a:rPr lang="en-US" sz="1800" dirty="0"/>
              <a:t>	      – z*(1 – NORMSDIST(z))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E[Lost Sales] = mu – E[Sales] </a:t>
            </a:r>
            <a:endParaRPr lang="th-TH" sz="1800" dirty="0"/>
          </a:p>
          <a:p>
            <a:pPr marL="0" indent="0">
              <a:buNone/>
            </a:pPr>
            <a:r>
              <a:rPr lang="en-US" sz="1800" dirty="0"/>
              <a:t>= mu – Q + E[Leftover Inventory]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92D33-8C85-964B-B107-C15E4D33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7F4366-831D-844F-B297-B0BFD9CEF3AF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3673384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Sales + Leftover Inventory = Q</a:t>
            </a:r>
          </a:p>
          <a:p>
            <a:pPr marL="0" indent="0">
              <a:buNone/>
            </a:pPr>
            <a:r>
              <a:rPr lang="en-US" sz="1800" dirty="0"/>
              <a:t>Leftover Inventory = Q – Sales</a:t>
            </a:r>
          </a:p>
          <a:p>
            <a:pPr marL="0" indent="0">
              <a:buNone/>
            </a:pPr>
            <a:r>
              <a:rPr lang="en-US" sz="1800" b="1" dirty="0"/>
              <a:t>E[Leftover] </a:t>
            </a:r>
            <a:r>
              <a:rPr lang="en-US" sz="1800" dirty="0"/>
              <a:t>= Q – E[Sales]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     = </a:t>
            </a:r>
            <a:r>
              <a:rPr lang="en-US" sz="1800" b="1" dirty="0"/>
              <a:t>sigma * I(z)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Look up from the I(z) 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Excel: I(z) = NORMDIST(z,0,1,0) </a:t>
            </a:r>
            <a:br>
              <a:rPr lang="en-US" sz="1800" dirty="0"/>
            </a:br>
            <a:r>
              <a:rPr lang="en-US" sz="1800" dirty="0"/>
              <a:t>	     + z * NORMSDIST(z) </a:t>
            </a:r>
          </a:p>
        </p:txBody>
      </p:sp>
    </p:spTree>
    <p:extLst>
      <p:ext uri="{BB962C8B-B14F-4D97-AF65-F5344CB8AC3E}">
        <p14:creationId xmlns:p14="http://schemas.microsoft.com/office/powerpoint/2010/main" val="275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F64D-7FFF-EF48-B1A8-59127D14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 </a:t>
            </a:r>
            <a:r>
              <a:rPr lang="en-US" dirty="0"/>
              <a:t>Sport Obermeyer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ABD3-5F28-834C-8C33-231B1D207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Assume z = 0.68, compute E[Lost Sales] and E[Leftover Inventory]</a:t>
            </a:r>
          </a:p>
          <a:p>
            <a:pPr marL="0" indent="0">
              <a:buNone/>
            </a:pPr>
            <a:r>
              <a:rPr lang="en-US" sz="2000" dirty="0"/>
              <a:t>I(z) = 0.8278, L(z) = 0.1478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92D33-8C85-964B-B107-C15E4D33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D07D0-87BA-2548-BE37-C166D1F69E59}"/>
              </a:ext>
            </a:extLst>
          </p:cNvPr>
          <p:cNvSpPr txBox="1"/>
          <p:nvPr/>
        </p:nvSpPr>
        <p:spPr>
          <a:xfrm>
            <a:off x="6678984" y="2895985"/>
            <a:ext cx="20010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45454"/>
                </a:solidFill>
                <a:latin typeface="Univers LT 45 Light" panose="02000403030000020003" pitchFamily="2" charset="0"/>
              </a:rPr>
              <a:t>Ex. </a:t>
            </a: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The Gail style</a:t>
            </a: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E[Lost Sales]</a:t>
            </a: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= 388 x 0.1478</a:t>
            </a: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= 57.3464</a:t>
            </a:r>
          </a:p>
          <a:p>
            <a:endParaRPr lang="en-US" dirty="0">
              <a:solidFill>
                <a:srgbClr val="545454"/>
              </a:solidFill>
              <a:latin typeface="Univers LT 45 Light" panose="02000403030000020003" pitchFamily="2" charset="0"/>
            </a:endParaRP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E[Leftover]</a:t>
            </a: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= 388 x 0.8278</a:t>
            </a: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= 321.1864</a:t>
            </a:r>
          </a:p>
          <a:p>
            <a:endParaRPr lang="en-US" dirty="0">
              <a:solidFill>
                <a:srgbClr val="545454"/>
              </a:solidFill>
              <a:latin typeface="Univers LT 45 Light" panose="02000403030000020003" pitchFamily="2" charset="0"/>
            </a:endParaRPr>
          </a:p>
          <a:p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If we had ordered</a:t>
            </a:r>
            <a:b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</a:b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Q such that</a:t>
            </a:r>
            <a:b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</a:b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(Q – 1017)/388 </a:t>
            </a:r>
            <a:b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</a:br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= 0.68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17A7C-2D8F-0043-9852-E43C22ED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1" y="3057637"/>
            <a:ext cx="6245475" cy="35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b="1" dirty="0"/>
              <a:t>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699" cy="4351338"/>
          </a:xfrm>
        </p:spPr>
        <p:txBody>
          <a:bodyPr>
            <a:normAutofit/>
          </a:bodyPr>
          <a:lstStyle/>
          <a:p>
            <a:r>
              <a:rPr lang="en-US" sz="2000" dirty="0">
                <a:sym typeface="Wingdings" pitchFamily="2" charset="2"/>
              </a:rPr>
              <a:t>Meet with your project sponsor this week</a:t>
            </a:r>
          </a:p>
          <a:p>
            <a:r>
              <a:rPr lang="en-US" sz="2000" dirty="0">
                <a:sym typeface="Wingdings" pitchFamily="2" charset="2"/>
              </a:rPr>
              <a:t>No Friday Discussion This Week</a:t>
            </a:r>
          </a:p>
          <a:p>
            <a:r>
              <a:rPr lang="en-US" sz="2000" dirty="0">
                <a:sym typeface="Wingdings" pitchFamily="2" charset="2"/>
              </a:rPr>
              <a:t>Midterm Regrade Request by Friday 2pm</a:t>
            </a:r>
          </a:p>
          <a:p>
            <a:r>
              <a:rPr lang="en-US" sz="2000" dirty="0">
                <a:sym typeface="Wingdings" pitchFamily="2" charset="2"/>
              </a:rPr>
              <a:t>Optional HW4 available tomorrow, due April 5, 11:59pm</a:t>
            </a:r>
          </a:p>
          <a:p>
            <a:endParaRPr lang="en-US" sz="2000" b="1" dirty="0">
              <a:sym typeface="Wingdings" pitchFamily="2" charset="2"/>
            </a:endParaRPr>
          </a:p>
          <a:p>
            <a:r>
              <a:rPr lang="en-US" sz="2000" b="1" dirty="0">
                <a:sym typeface="Wingdings" pitchFamily="2" charset="2"/>
              </a:rPr>
              <a:t>Prepare for SCM III</a:t>
            </a:r>
            <a:r>
              <a:rPr lang="en-US" sz="2000" dirty="0">
                <a:sym typeface="Wingdings" pitchFamily="2" charset="2"/>
              </a:rPr>
              <a:t> (Wednesday)</a:t>
            </a:r>
          </a:p>
          <a:p>
            <a:pPr lvl="1"/>
            <a:r>
              <a:rPr lang="en-US" sz="2000" dirty="0">
                <a:sym typeface="Wingdings" pitchFamily="2" charset="2"/>
              </a:rPr>
              <a:t>Read: </a:t>
            </a:r>
            <a:r>
              <a:rPr lang="en-US" sz="2000" i="1" dirty="0">
                <a:sym typeface="Wingdings" pitchFamily="2" charset="2"/>
              </a:rPr>
              <a:t>Sport Obermeyer</a:t>
            </a:r>
          </a:p>
          <a:p>
            <a:pPr lvl="1"/>
            <a:r>
              <a:rPr lang="en-US" sz="2000" dirty="0">
                <a:sym typeface="Wingdings" pitchFamily="2" charset="2"/>
              </a:rPr>
              <a:t>Report due tomorrow 11:59pm</a:t>
            </a:r>
          </a:p>
          <a:p>
            <a:pPr lvl="1"/>
            <a:r>
              <a:rPr lang="en-US" sz="2000" dirty="0">
                <a:sym typeface="Wingdings" pitchFamily="2" charset="2"/>
              </a:rPr>
              <a:t>Review Newsvendor model, </a:t>
            </a:r>
            <a:br>
              <a:rPr lang="en-US" sz="20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E[Lost Sales], E[Leftover]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170" name="Picture 2" descr="Obermeyer Size Chart">
            <a:extLst>
              <a:ext uri="{FF2B5EF4-FFF2-40B4-BE49-F238E27FC236}">
                <a16:creationId xmlns:a16="http://schemas.microsoft.com/office/drawing/2014/main" id="{E0C9AD83-E87E-2146-879A-D89BCF286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5" b="30122"/>
          <a:stretch/>
        </p:blipFill>
        <p:spPr bwMode="auto">
          <a:xfrm>
            <a:off x="3655803" y="5491816"/>
            <a:ext cx="2185170" cy="119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omen's Extended Sizing | Sport Obermeyer">
            <a:extLst>
              <a:ext uri="{FF2B5EF4-FFF2-40B4-BE49-F238E27FC236}">
                <a16:creationId xmlns:a16="http://schemas.microsoft.com/office/drawing/2014/main" id="{9385083B-CCAB-A742-BEF7-935050AF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37" y="3894996"/>
            <a:ext cx="2797681" cy="279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ECF4F-04AB-A24D-8786-F1EA74A6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D45AD-2F94-104F-A448-D5C4ADDB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9" y="0"/>
            <a:ext cx="8038741" cy="6858000"/>
          </a:xfrm>
          <a:prstGeom prst="rect">
            <a:avLst/>
          </a:prstGeom>
        </p:spPr>
      </p:pic>
      <p:pic>
        <p:nvPicPr>
          <p:cNvPr id="15362" name="Picture 2" descr="Winner trophy Royalty Free Vector Image - VectorStock">
            <a:extLst>
              <a:ext uri="{FF2B5EF4-FFF2-40B4-BE49-F238E27FC236}">
                <a16:creationId xmlns:a16="http://schemas.microsoft.com/office/drawing/2014/main" id="{75CE621E-E29E-2747-9C22-4BA041D66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/>
        </p:blipFill>
        <p:spPr bwMode="auto">
          <a:xfrm>
            <a:off x="6716774" y="2987143"/>
            <a:ext cx="2061007" cy="191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51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0058A-21F1-C04B-A922-79B50E25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DCFFF-031F-EF4B-835B-6EF47999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3" y="1511319"/>
            <a:ext cx="2189058" cy="515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A8437-CED3-D441-813C-7D0F4DC1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82" y="1511319"/>
            <a:ext cx="2163318" cy="5152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41668-C011-DD43-B3FE-D07280F0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501" y="1511319"/>
            <a:ext cx="2165908" cy="5152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2B0ED-2A7E-E243-BC38-377CA12CA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548" y="1494386"/>
            <a:ext cx="2144329" cy="515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BA9DAB-0DC6-0247-8362-92E35307C654}"/>
              </a:ext>
            </a:extLst>
          </p:cNvPr>
          <p:cNvSpPr txBox="1"/>
          <p:nvPr/>
        </p:nvSpPr>
        <p:spPr>
          <a:xfrm>
            <a:off x="756674" y="1125054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T 45 Light" panose="02000403030000020003" pitchFamily="2" charset="0"/>
              </a:rPr>
              <a:t>Team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461C0-C65B-C84B-9203-99B5AB1B84AE}"/>
              </a:ext>
            </a:extLst>
          </p:cNvPr>
          <p:cNvSpPr txBox="1"/>
          <p:nvPr/>
        </p:nvSpPr>
        <p:spPr>
          <a:xfrm>
            <a:off x="3043222" y="1125054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T 45 Light" panose="02000403030000020003" pitchFamily="2" charset="0"/>
              </a:rPr>
              <a:t>Team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3B3CB-0FD9-934F-8AAA-50BCE56A19DA}"/>
              </a:ext>
            </a:extLst>
          </p:cNvPr>
          <p:cNvSpPr txBox="1"/>
          <p:nvPr/>
        </p:nvSpPr>
        <p:spPr>
          <a:xfrm>
            <a:off x="5278422" y="1125054"/>
            <a:ext cx="92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T 45 Light" panose="02000403030000020003" pitchFamily="2" charset="0"/>
              </a:rPr>
              <a:t>Team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70E04-62DD-FA45-B16D-DC0A44AE95B1}"/>
              </a:ext>
            </a:extLst>
          </p:cNvPr>
          <p:cNvSpPr txBox="1"/>
          <p:nvPr/>
        </p:nvSpPr>
        <p:spPr>
          <a:xfrm>
            <a:off x="7462822" y="1125054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T 45 Light" panose="02000403030000020003" pitchFamily="2" charset="0"/>
              </a:rPr>
              <a:t>Team 5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7D34B43B-04C2-C547-B5C6-F437D8A4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87809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Bullwhip Effect </a:t>
            </a:r>
            <a:r>
              <a:rPr lang="en-US" sz="2000" dirty="0"/>
              <a:t>(Info Distortion)</a:t>
            </a:r>
            <a:endParaRPr lang="en-US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E912CA-B1EB-F344-ACC8-176A9E57D540}"/>
              </a:ext>
            </a:extLst>
          </p:cNvPr>
          <p:cNvCxnSpPr/>
          <p:nvPr/>
        </p:nvCxnSpPr>
        <p:spPr>
          <a:xfrm flipV="1">
            <a:off x="1951630" y="2019869"/>
            <a:ext cx="0" cy="4306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B2DA53-DD88-D743-9A0C-787695DA9DEE}"/>
              </a:ext>
            </a:extLst>
          </p:cNvPr>
          <p:cNvCxnSpPr/>
          <p:nvPr/>
        </p:nvCxnSpPr>
        <p:spPr>
          <a:xfrm flipV="1">
            <a:off x="4230806" y="2019869"/>
            <a:ext cx="0" cy="4306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08C98E-9EB8-7B4C-80AE-630950F3CBB8}"/>
              </a:ext>
            </a:extLst>
          </p:cNvPr>
          <p:cNvCxnSpPr/>
          <p:nvPr/>
        </p:nvCxnSpPr>
        <p:spPr>
          <a:xfrm flipV="1">
            <a:off x="6509982" y="2019869"/>
            <a:ext cx="0" cy="4306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1F8F1-4158-EA41-A69F-90FF6BA8EE92}"/>
              </a:ext>
            </a:extLst>
          </p:cNvPr>
          <p:cNvCxnSpPr/>
          <p:nvPr/>
        </p:nvCxnSpPr>
        <p:spPr>
          <a:xfrm flipV="1">
            <a:off x="8707272" y="2019869"/>
            <a:ext cx="0" cy="4306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7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/>
          <p:cNvSpPr>
            <a:spLocks noChangeArrowheads="1"/>
          </p:cNvSpPr>
          <p:nvPr/>
        </p:nvSpPr>
        <p:spPr bwMode="auto">
          <a:xfrm>
            <a:off x="1160145" y="4710985"/>
            <a:ext cx="5909310" cy="1590485"/>
          </a:xfrm>
          <a:prstGeom prst="leftArrow">
            <a:avLst>
              <a:gd name="adj1" fmla="val 50000"/>
              <a:gd name="adj2" fmla="val 102174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Univers LT 45 Light" panose="02000403030000020003" pitchFamily="2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14450" y="3399910"/>
            <a:ext cx="6457950" cy="1143000"/>
            <a:chOff x="144" y="2064"/>
            <a:chExt cx="5424" cy="960"/>
          </a:xfrm>
          <a:solidFill>
            <a:schemeClr val="bg1">
              <a:lumMod val="85000"/>
            </a:schemeClr>
          </a:solidFill>
        </p:grpSpPr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144" y="2064"/>
              <a:ext cx="5424" cy="960"/>
            </a:xfrm>
            <a:prstGeom prst="roundRect">
              <a:avLst>
                <a:gd name="adj" fmla="val 12495"/>
              </a:avLst>
            </a:prstGeom>
            <a:grp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65" name="Rectangle 5"/>
            <p:cNvSpPr>
              <a:spLocks noChangeArrowheads="1"/>
            </p:cNvSpPr>
            <p:nvPr/>
          </p:nvSpPr>
          <p:spPr bwMode="auto">
            <a:xfrm>
              <a:off x="344" y="2267"/>
              <a:ext cx="776" cy="501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>
              <a:off x="1496" y="2267"/>
              <a:ext cx="776" cy="501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2648" y="2267"/>
              <a:ext cx="776" cy="501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68" name="Rectangle 8"/>
            <p:cNvSpPr>
              <a:spLocks noChangeArrowheads="1"/>
            </p:cNvSpPr>
            <p:nvPr/>
          </p:nvSpPr>
          <p:spPr bwMode="auto">
            <a:xfrm>
              <a:off x="3800" y="2267"/>
              <a:ext cx="776" cy="501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69" name="Rectangle 9"/>
            <p:cNvSpPr>
              <a:spLocks noChangeArrowheads="1"/>
            </p:cNvSpPr>
            <p:nvPr/>
          </p:nvSpPr>
          <p:spPr bwMode="auto">
            <a:xfrm>
              <a:off x="461" y="2424"/>
              <a:ext cx="594" cy="231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7866" tIns="33338" rIns="67866" bIns="33338">
              <a:spAutoFit/>
            </a:bodyPr>
            <a:lstStyle/>
            <a:p>
              <a:pPr eaLnBrk="1" hangingPunct="1">
                <a:defRPr/>
              </a:pPr>
              <a:r>
                <a:rPr lang="en-US" sz="1350" dirty="0">
                  <a:latin typeface="Univers LT 45 Light" panose="02000403030000020003" pitchFamily="2" charset="0"/>
                </a:rPr>
                <a:t>Supply</a:t>
              </a:r>
            </a:p>
          </p:txBody>
        </p:sp>
        <p:sp>
          <p:nvSpPr>
            <p:cNvPr id="15370" name="Rectangle 10"/>
            <p:cNvSpPr>
              <a:spLocks noChangeArrowheads="1"/>
            </p:cNvSpPr>
            <p:nvPr/>
          </p:nvSpPr>
          <p:spPr bwMode="auto">
            <a:xfrm>
              <a:off x="1495" y="2424"/>
              <a:ext cx="83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7866" tIns="33338" rIns="67866" bIns="33338">
              <a:spAutoFit/>
            </a:bodyPr>
            <a:lstStyle/>
            <a:p>
              <a:pPr eaLnBrk="1" hangingPunct="1">
                <a:defRPr/>
              </a:pPr>
              <a:r>
                <a:rPr lang="en-US" sz="1350" dirty="0">
                  <a:latin typeface="Univers LT 45 Light" panose="02000403030000020003" pitchFamily="2" charset="0"/>
                </a:rPr>
                <a:t>Production</a:t>
              </a:r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2620" y="2424"/>
              <a:ext cx="90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7866" tIns="33338" rIns="67866" bIns="33338">
              <a:spAutoFit/>
            </a:bodyPr>
            <a:lstStyle/>
            <a:p>
              <a:pPr eaLnBrk="1" hangingPunct="1">
                <a:defRPr/>
              </a:pPr>
              <a:r>
                <a:rPr lang="en-US" sz="1350" dirty="0">
                  <a:latin typeface="Univers LT 45 Light" panose="02000403030000020003" pitchFamily="2" charset="0"/>
                </a:rPr>
                <a:t>Distribution</a:t>
              </a:r>
            </a:p>
          </p:txBody>
        </p:sp>
        <p:sp>
          <p:nvSpPr>
            <p:cNvPr id="15372" name="Rectangle 12"/>
            <p:cNvSpPr>
              <a:spLocks noChangeArrowheads="1"/>
            </p:cNvSpPr>
            <p:nvPr/>
          </p:nvSpPr>
          <p:spPr bwMode="auto">
            <a:xfrm>
              <a:off x="3954" y="2424"/>
              <a:ext cx="57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7866" tIns="33338" rIns="67866" bIns="33338">
              <a:spAutoFit/>
            </a:bodyPr>
            <a:lstStyle/>
            <a:p>
              <a:pPr eaLnBrk="1" hangingPunct="1">
                <a:defRPr/>
              </a:pPr>
              <a:r>
                <a:rPr lang="en-US" sz="1350" dirty="0">
                  <a:latin typeface="Univers LT 45 Light" panose="02000403030000020003" pitchFamily="2" charset="0"/>
                </a:rPr>
                <a:t>Retail</a:t>
              </a: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5285" y="2259"/>
              <a:ext cx="168" cy="423"/>
              <a:chOff x="5237" y="1491"/>
              <a:chExt cx="168" cy="423"/>
            </a:xfrm>
            <a:grpFill/>
          </p:grpSpPr>
          <p:sp>
            <p:nvSpPr>
              <p:cNvPr id="15374" name="Oval 14"/>
              <p:cNvSpPr>
                <a:spLocks noChangeArrowheads="1"/>
              </p:cNvSpPr>
              <p:nvPr/>
            </p:nvSpPr>
            <p:spPr bwMode="auto">
              <a:xfrm>
                <a:off x="5261" y="1491"/>
                <a:ext cx="112" cy="13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350">
                  <a:latin typeface="Univers LT 45 Light" panose="02000403030000020003" pitchFamily="2" charset="0"/>
                </a:endParaRPr>
              </a:p>
            </p:txBody>
          </p:sp>
          <p:sp>
            <p:nvSpPr>
              <p:cNvPr id="15375" name="Line 15"/>
              <p:cNvSpPr>
                <a:spLocks noChangeShapeType="1"/>
              </p:cNvSpPr>
              <p:nvPr/>
            </p:nvSpPr>
            <p:spPr bwMode="auto">
              <a:xfrm>
                <a:off x="5321" y="1638"/>
                <a:ext cx="0" cy="18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350">
                  <a:latin typeface="Univers LT 45 Light" panose="02000403030000020003" pitchFamily="2" charset="0"/>
                </a:endParaRPr>
              </a:p>
            </p:txBody>
          </p:sp>
          <p:sp>
            <p:nvSpPr>
              <p:cNvPr id="15376" name="Line 16"/>
              <p:cNvSpPr>
                <a:spLocks noChangeShapeType="1"/>
              </p:cNvSpPr>
              <p:nvPr/>
            </p:nvSpPr>
            <p:spPr bwMode="auto">
              <a:xfrm flipH="1">
                <a:off x="5237" y="1827"/>
                <a:ext cx="88" cy="87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350">
                  <a:latin typeface="Univers LT 45 Light" panose="02000403030000020003" pitchFamily="2" charset="0"/>
                </a:endParaRPr>
              </a:p>
            </p:txBody>
          </p:sp>
          <p:sp>
            <p:nvSpPr>
              <p:cNvPr id="15377" name="Line 17"/>
              <p:cNvSpPr>
                <a:spLocks noChangeShapeType="1"/>
              </p:cNvSpPr>
              <p:nvPr/>
            </p:nvSpPr>
            <p:spPr bwMode="auto">
              <a:xfrm>
                <a:off x="5325" y="1819"/>
                <a:ext cx="80" cy="9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350">
                  <a:latin typeface="Univers LT 45 Light" panose="02000403030000020003" pitchFamily="2" charset="0"/>
                </a:endParaRPr>
              </a:p>
            </p:txBody>
          </p:sp>
          <p:sp>
            <p:nvSpPr>
              <p:cNvPr id="15378" name="Line 18"/>
              <p:cNvSpPr>
                <a:spLocks noChangeShapeType="1"/>
              </p:cNvSpPr>
              <p:nvPr/>
            </p:nvSpPr>
            <p:spPr bwMode="auto">
              <a:xfrm flipH="1">
                <a:off x="5253" y="1707"/>
                <a:ext cx="72" cy="3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350">
                  <a:latin typeface="Univers LT 45 Light" panose="02000403030000020003" pitchFamily="2" charset="0"/>
                </a:endParaRPr>
              </a:p>
            </p:txBody>
          </p:sp>
          <p:sp>
            <p:nvSpPr>
              <p:cNvPr id="15379" name="Line 19"/>
              <p:cNvSpPr>
                <a:spLocks noChangeShapeType="1"/>
              </p:cNvSpPr>
              <p:nvPr/>
            </p:nvSpPr>
            <p:spPr bwMode="auto">
              <a:xfrm>
                <a:off x="5325" y="1715"/>
                <a:ext cx="72" cy="27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350">
                  <a:latin typeface="Univers LT 45 Light" panose="02000403030000020003" pitchFamily="2" charset="0"/>
                </a:endParaRPr>
              </a:p>
            </p:txBody>
          </p:sp>
        </p:grpSp>
        <p:sp>
          <p:nvSpPr>
            <p:cNvPr id="15380" name="Line 20"/>
            <p:cNvSpPr>
              <a:spLocks noChangeShapeType="1"/>
            </p:cNvSpPr>
            <p:nvPr/>
          </p:nvSpPr>
          <p:spPr bwMode="auto">
            <a:xfrm>
              <a:off x="1152" y="2544"/>
              <a:ext cx="34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81" name="Line 21"/>
            <p:cNvSpPr>
              <a:spLocks noChangeShapeType="1"/>
            </p:cNvSpPr>
            <p:nvPr/>
          </p:nvSpPr>
          <p:spPr bwMode="auto">
            <a:xfrm>
              <a:off x="2304" y="2544"/>
              <a:ext cx="34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82" name="Line 22"/>
            <p:cNvSpPr>
              <a:spLocks noChangeShapeType="1"/>
            </p:cNvSpPr>
            <p:nvPr/>
          </p:nvSpPr>
          <p:spPr bwMode="auto">
            <a:xfrm>
              <a:off x="3456" y="2544"/>
              <a:ext cx="34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383" name="Line 23"/>
            <p:cNvSpPr>
              <a:spLocks noChangeShapeType="1"/>
            </p:cNvSpPr>
            <p:nvPr/>
          </p:nvSpPr>
          <p:spPr bwMode="auto">
            <a:xfrm>
              <a:off x="4608" y="2544"/>
              <a:ext cx="568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>
                <a:latin typeface="Univers LT 45 Light" panose="02000403030000020003" pitchFamily="2" charset="0"/>
              </a:endParaRPr>
            </a:p>
          </p:txBody>
        </p:sp>
      </p:grpSp>
      <p:sp>
        <p:nvSpPr>
          <p:cNvPr id="60420" name="AutoShape 24"/>
          <p:cNvSpPr>
            <a:spLocks noChangeArrowheads="1"/>
          </p:cNvSpPr>
          <p:nvPr/>
        </p:nvSpPr>
        <p:spPr bwMode="auto">
          <a:xfrm>
            <a:off x="1204722" y="1684782"/>
            <a:ext cx="7191756" cy="1659636"/>
          </a:xfrm>
          <a:prstGeom prst="rightArrow">
            <a:avLst>
              <a:gd name="adj1" fmla="val 50000"/>
              <a:gd name="adj2" fmla="val 10833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Univers LT 45 Light" panose="02000403030000020003" pitchFamily="2" charset="0"/>
            </a:endParaRPr>
          </a:p>
        </p:txBody>
      </p:sp>
      <p:sp>
        <p:nvSpPr>
          <p:cNvPr id="60421" name="Rectangle 26"/>
          <p:cNvSpPr>
            <a:spLocks noChangeArrowheads="1"/>
          </p:cNvSpPr>
          <p:nvPr/>
        </p:nvSpPr>
        <p:spPr bwMode="auto">
          <a:xfrm>
            <a:off x="1609112" y="2187910"/>
            <a:ext cx="5452368" cy="89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866" tIns="33338" rIns="67866" bIns="333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i="1" dirty="0">
                <a:latin typeface="Univers LT 45 Light" panose="02000403030000020003" pitchFamily="2" charset="0"/>
              </a:rPr>
              <a:t>Information</a:t>
            </a:r>
            <a:r>
              <a:rPr lang="en-US" altLang="en-US" sz="1350" dirty="0">
                <a:latin typeface="Univers LT 45 Light" panose="02000403030000020003" pitchFamily="2" charset="0"/>
              </a:rPr>
              <a:t>: Capacity, promotion plans, delivery schedules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i="1" dirty="0">
                <a:latin typeface="Univers LT 45 Light" panose="02000403030000020003" pitchFamily="2" charset="0"/>
              </a:rPr>
              <a:t>Material</a:t>
            </a:r>
            <a:r>
              <a:rPr lang="en-US" altLang="en-US" sz="1350" b="1" dirty="0">
                <a:latin typeface="Univers LT 45 Light" panose="02000403030000020003" pitchFamily="2" charset="0"/>
              </a:rPr>
              <a:t>: Raw materials, intermediate products, finished goods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i="1" dirty="0">
                <a:latin typeface="Univers LT 45 Light" panose="02000403030000020003" pitchFamily="2" charset="0"/>
              </a:rPr>
              <a:t>Finance</a:t>
            </a:r>
            <a:r>
              <a:rPr lang="en-US" altLang="en-US" sz="1350" dirty="0">
                <a:latin typeface="Univers LT 45 Light" panose="02000403030000020003" pitchFamily="2" charset="0"/>
              </a:rPr>
              <a:t>: Credits, consignment, payment terms, invoices</a:t>
            </a:r>
          </a:p>
        </p:txBody>
      </p:sp>
      <p:sp>
        <p:nvSpPr>
          <p:cNvPr id="60422" name="Rectangle 27"/>
          <p:cNvSpPr>
            <a:spLocks noChangeArrowheads="1"/>
          </p:cNvSpPr>
          <p:nvPr/>
        </p:nvSpPr>
        <p:spPr bwMode="auto">
          <a:xfrm>
            <a:off x="1799968" y="5174844"/>
            <a:ext cx="56072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i="1" dirty="0">
                <a:latin typeface="Univers LT 45 Light" panose="02000403030000020003" pitchFamily="2" charset="0"/>
              </a:rPr>
              <a:t>Information</a:t>
            </a:r>
            <a:r>
              <a:rPr lang="en-US" altLang="en-US" sz="1350" b="1" dirty="0">
                <a:latin typeface="Univers LT 45 Light" panose="02000403030000020003" pitchFamily="2" charset="0"/>
              </a:rPr>
              <a:t>: Sales, orders, inventory, quality, promotion plans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i="1" dirty="0">
                <a:latin typeface="Univers LT 45 Light" panose="02000403030000020003" pitchFamily="2" charset="0"/>
              </a:rPr>
              <a:t>Material</a:t>
            </a:r>
            <a:r>
              <a:rPr lang="en-US" altLang="en-US" sz="1350" dirty="0">
                <a:latin typeface="Univers LT 45 Light" panose="02000403030000020003" pitchFamily="2" charset="0"/>
              </a:rPr>
              <a:t>: Returns, repairs, servicing, recycling, disposal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i="1" dirty="0">
                <a:latin typeface="Univers LT 45 Light" panose="02000403030000020003" pitchFamily="2" charset="0"/>
              </a:rPr>
              <a:t>Finance</a:t>
            </a:r>
            <a:r>
              <a:rPr lang="en-US" altLang="en-US" sz="1350" b="1" dirty="0">
                <a:latin typeface="Univers LT 45 Light" panose="02000403030000020003" pitchFamily="2" charset="0"/>
              </a:rPr>
              <a:t>: Payments, consignment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497355-49A9-FB46-866E-C19821C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Supply Chain Management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5238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nimBg="1"/>
      <p:bldP spid="60420" grpId="0" animBg="1"/>
      <p:bldP spid="60421" grpId="0"/>
      <p:bldP spid="604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A87D0-83B6-764F-AD65-E103FB13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6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917A026-5370-A249-92EA-9B304874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Bullwhip Effect </a:t>
            </a:r>
            <a:r>
              <a:rPr lang="en-US" dirty="0"/>
              <a:t>Info Distortion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77FFA22-2C09-934C-BEB8-26442B8B0525}"/>
              </a:ext>
            </a:extLst>
          </p:cNvPr>
          <p:cNvGrpSpPr>
            <a:grpSpLocks/>
          </p:cNvGrpSpPr>
          <p:nvPr/>
        </p:nvGrpSpPr>
        <p:grpSpPr bwMode="auto">
          <a:xfrm>
            <a:off x="1257294" y="4872084"/>
            <a:ext cx="2959154" cy="1257300"/>
            <a:chOff x="1067206" y="4953000"/>
            <a:chExt cx="3945063" cy="1676400"/>
          </a:xfrm>
        </p:grpSpPr>
        <p:graphicFrame>
          <p:nvGraphicFramePr>
            <p:cNvPr id="6" name="Object 2">
              <a:extLst>
                <a:ext uri="{FF2B5EF4-FFF2-40B4-BE49-F238E27FC236}">
                  <a16:creationId xmlns:a16="http://schemas.microsoft.com/office/drawing/2014/main" id="{04097515-8DE4-644D-8381-F92A636421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206" y="4953000"/>
            <a:ext cx="2679479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61" name="Worksheet" r:id="rId3" imgW="4724400" imgH="2647950" progId="Excel.Sheet.8">
                    <p:embed/>
                  </p:oleObj>
                </mc:Choice>
                <mc:Fallback>
                  <p:oleObj name="Worksheet" r:id="rId3" imgW="4724400" imgH="2647950" progId="Excel.Sheet.8">
                    <p:embed/>
                    <p:pic>
                      <p:nvPicPr>
                        <p:cNvPr id="6250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206" y="4953000"/>
                          <a:ext cx="2679479" cy="167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82273253-455D-9B46-874C-930A79D38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6019800"/>
              <a:ext cx="1507069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latin typeface="Univers LT 45 Light" panose="02000403030000020003" pitchFamily="2" charset="0"/>
                </a:rPr>
                <a:t>consumer sales</a:t>
              </a:r>
            </a:p>
          </p:txBody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98146112-F54B-FA43-9844-14FED50C8472}"/>
              </a:ext>
            </a:extLst>
          </p:cNvPr>
          <p:cNvGrpSpPr>
            <a:grpSpLocks/>
          </p:cNvGrpSpPr>
          <p:nvPr/>
        </p:nvGrpSpPr>
        <p:grpSpPr bwMode="auto">
          <a:xfrm>
            <a:off x="1257294" y="3752897"/>
            <a:ext cx="2846993" cy="1257300"/>
            <a:chOff x="1066800" y="3460230"/>
            <a:chExt cx="3796060" cy="1676400"/>
          </a:xfrm>
        </p:grpSpPr>
        <p:graphicFrame>
          <p:nvGraphicFramePr>
            <p:cNvPr id="9" name="Object 3">
              <a:extLst>
                <a:ext uri="{FF2B5EF4-FFF2-40B4-BE49-F238E27FC236}">
                  <a16:creationId xmlns:a16="http://schemas.microsoft.com/office/drawing/2014/main" id="{C3D8A2CA-24E8-A748-A57D-CC318DA3B3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6800" y="3460230"/>
            <a:ext cx="2679822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62" name="Worksheet" r:id="rId5" imgW="4724400" imgH="2647950" progId="Excel.Sheet.8">
                    <p:embed/>
                  </p:oleObj>
                </mc:Choice>
                <mc:Fallback>
                  <p:oleObj name="Worksheet" r:id="rId5" imgW="4724400" imgH="2647950" progId="Excel.Sheet.8">
                    <p:embed/>
                    <p:pic>
                      <p:nvPicPr>
                        <p:cNvPr id="6250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3460230"/>
                          <a:ext cx="2679822" cy="167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1904C7FE-B3EC-F441-81F0-6FB4FEAE5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199" y="4676453"/>
              <a:ext cx="1357661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solidFill>
                    <a:srgbClr val="FF0000"/>
                  </a:solidFill>
                  <a:latin typeface="Univers LT 45 Light" panose="02000403030000020003" pitchFamily="2" charset="0"/>
                </a:rPr>
                <a:t>retailer orders</a:t>
              </a: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665FA436-AD17-5F45-92F7-8AE7C8BF7981}"/>
              </a:ext>
            </a:extLst>
          </p:cNvPr>
          <p:cNvGrpSpPr>
            <a:grpSpLocks/>
          </p:cNvGrpSpPr>
          <p:nvPr/>
        </p:nvGrpSpPr>
        <p:grpSpPr bwMode="auto">
          <a:xfrm>
            <a:off x="1257295" y="1463325"/>
            <a:ext cx="3228453" cy="1257300"/>
            <a:chOff x="1066800" y="467195"/>
            <a:chExt cx="4304814" cy="1676400"/>
          </a:xfrm>
        </p:grpSpPr>
        <p:graphicFrame>
          <p:nvGraphicFramePr>
            <p:cNvPr id="12" name="Object 5">
              <a:extLst>
                <a:ext uri="{FF2B5EF4-FFF2-40B4-BE49-F238E27FC236}">
                  <a16:creationId xmlns:a16="http://schemas.microsoft.com/office/drawing/2014/main" id="{40136955-967D-344B-9E45-5706A499B7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6800" y="467195"/>
            <a:ext cx="2679700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63" name="Worksheet" r:id="rId7" imgW="4724400" imgH="2647950" progId="Excel.Sheet.8">
                    <p:embed/>
                  </p:oleObj>
                </mc:Choice>
                <mc:Fallback>
                  <p:oleObj name="Worksheet" r:id="rId7" imgW="4724400" imgH="2647950" progId="Excel.Sheet.8">
                    <p:embed/>
                    <p:pic>
                      <p:nvPicPr>
                        <p:cNvPr id="625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67195"/>
                          <a:ext cx="2679700" cy="167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95F68CB3-F5A2-B648-A80D-D29F957F6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1762595"/>
              <a:ext cx="1866414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 dirty="0">
                  <a:solidFill>
                    <a:srgbClr val="0000FF"/>
                  </a:solidFill>
                  <a:latin typeface="Arial" panose="020B0604020202020204" pitchFamily="34" charset="0"/>
                </a:rPr>
                <a:t>manufacturer orders</a:t>
              </a: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972E39FA-B394-CE41-B819-522E07C72A80}"/>
              </a:ext>
            </a:extLst>
          </p:cNvPr>
          <p:cNvGrpSpPr>
            <a:grpSpLocks/>
          </p:cNvGrpSpPr>
          <p:nvPr/>
        </p:nvGrpSpPr>
        <p:grpSpPr bwMode="auto">
          <a:xfrm>
            <a:off x="1257294" y="2655140"/>
            <a:ext cx="3042230" cy="1257300"/>
            <a:chOff x="1066800" y="1997440"/>
            <a:chExt cx="4057116" cy="1676400"/>
          </a:xfrm>
        </p:grpSpPr>
        <p:graphicFrame>
          <p:nvGraphicFramePr>
            <p:cNvPr id="15" name="Object 4">
              <a:extLst>
                <a:ext uri="{FF2B5EF4-FFF2-40B4-BE49-F238E27FC236}">
                  <a16:creationId xmlns:a16="http://schemas.microsoft.com/office/drawing/2014/main" id="{BF6171B4-7242-E44D-9ECB-1C2073992A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6800" y="1997440"/>
            <a:ext cx="2679821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64" name="Worksheet" r:id="rId9" imgW="4724400" imgH="2647950" progId="Excel.Sheet.8">
                    <p:embed/>
                  </p:oleObj>
                </mc:Choice>
                <mc:Fallback>
                  <p:oleObj name="Worksheet" r:id="rId9" imgW="4724400" imgH="2647950" progId="Excel.Sheet.8">
                    <p:embed/>
                    <p:pic>
                      <p:nvPicPr>
                        <p:cNvPr id="6250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1997440"/>
                          <a:ext cx="2679821" cy="167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376AFC8B-F2CC-1042-BD2E-690D4FBD3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213663"/>
              <a:ext cx="1618715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 dirty="0">
                  <a:solidFill>
                    <a:srgbClr val="FF00FF"/>
                  </a:solidFill>
                  <a:latin typeface="Univers LT 45 Light" panose="02000403030000020003" pitchFamily="2" charset="0"/>
                </a:rPr>
                <a:t>distributor orders</a:t>
              </a:r>
            </a:p>
          </p:txBody>
        </p: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C51BF3C9-1831-FA4E-803B-0765C628F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1" y="1728834"/>
            <a:ext cx="2904898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25" i="1">
                <a:solidFill>
                  <a:schemeClr val="tx2"/>
                </a:solidFill>
                <a:cs typeface="Times New Roman" panose="02020603050405020304" pitchFamily="18" charset="0"/>
              </a:rPr>
              <a:t>CONSUMER PRODUCT EXAMPLE</a:t>
            </a:r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4DDAC7EE-8215-D14E-A320-DE9319747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7022" y="1969340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42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B67620AE-A89B-B849-ACBC-CD8AD4CD2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7022" y="1797890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42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5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9542-4192-6E4D-AEB3-6AB056A1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Bullwhip Effect </a:t>
            </a:r>
            <a:r>
              <a:rPr lang="en-US" dirty="0"/>
              <a:t>Tech SC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684AB-BA7F-2B4A-B767-97CC0DB7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7CEED53-C9C8-2140-8A5C-DFD6E0FFDD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5983"/>
              </p:ext>
            </p:extLst>
          </p:nvPr>
        </p:nvGraphicFramePr>
        <p:xfrm>
          <a:off x="1021747" y="2611041"/>
          <a:ext cx="5549504" cy="308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8" name="Chart" r:id="rId3" imgW="3676650" imgH="1581167" progId="Excel.Chart.8">
                  <p:embed/>
                </p:oleObj>
              </mc:Choice>
              <mc:Fallback>
                <p:oleObj name="Chart" r:id="rId3" imgW="3676650" imgH="1581167" progId="Excel.Chart.8">
                  <p:embed/>
                  <p:pic>
                    <p:nvPicPr>
                      <p:cNvPr id="645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747" y="2611041"/>
                        <a:ext cx="5549504" cy="30849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">
            <a:extLst>
              <a:ext uri="{FF2B5EF4-FFF2-40B4-BE49-F238E27FC236}">
                <a16:creationId xmlns:a16="http://schemas.microsoft.com/office/drawing/2014/main" id="{0DAFDA28-5F8D-214C-B960-6759655DC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7115" y="3214688"/>
            <a:ext cx="12586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Univers LT 45 Light" panose="02000403030000020003" pitchFamily="2" charset="0"/>
              </a:rPr>
              <a:t>consumer sales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5886BAA8-37F4-9F4E-8735-B5D1BE70B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579" y="3557588"/>
            <a:ext cx="11304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Univers LT 45 Light" panose="02000403030000020003" pitchFamily="2" charset="0"/>
              </a:rPr>
              <a:t>retailer orders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AA5352AF-C5A5-6C42-B319-9C74CDC1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507" y="2255045"/>
            <a:ext cx="309546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i="1" dirty="0">
                <a:solidFill>
                  <a:schemeClr val="tx2"/>
                </a:solidFill>
              </a:rPr>
              <a:t>PERSONAL COMPUTER EXAMPLE</a:t>
            </a:r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6C6BFFCF-AB3E-FC4B-BFBB-8669F84ACA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228" y="2495550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4FA1343B-DFEA-BF4B-A409-3FEA8DB63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228" y="2324100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11" name="Picture 234" descr="Apple iMac 24 inch Customize in Bangladesh | MC Solution BD">
            <a:extLst>
              <a:ext uri="{FF2B5EF4-FFF2-40B4-BE49-F238E27FC236}">
                <a16:creationId xmlns:a16="http://schemas.microsoft.com/office/drawing/2014/main" id="{19FA6E46-5D7E-B142-957C-284CF4479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7" r="3083" b="22616"/>
          <a:stretch/>
        </p:blipFill>
        <p:spPr bwMode="auto">
          <a:xfrm>
            <a:off x="6062357" y="4858807"/>
            <a:ext cx="2818593" cy="184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1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FC81-3A53-2245-B836-5B7EAB5D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Bullwhip Effect </a:t>
            </a:r>
            <a:r>
              <a:rPr lang="en-US" dirty="0"/>
              <a:t>Info Distortion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DE757-2555-AB47-A025-9A386DCB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8</a:t>
            </a:fld>
            <a:endParaRPr lang="en-US"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D10A8E3B-8758-424C-B36D-664AFA01B28D}"/>
              </a:ext>
            </a:extLst>
          </p:cNvPr>
          <p:cNvGrpSpPr>
            <a:grpSpLocks/>
          </p:cNvGrpSpPr>
          <p:nvPr/>
        </p:nvGrpSpPr>
        <p:grpSpPr bwMode="auto">
          <a:xfrm>
            <a:off x="2737247" y="4135439"/>
            <a:ext cx="979755" cy="1098105"/>
            <a:chOff x="1810161" y="863185"/>
            <a:chExt cx="1307583" cy="1463421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40FDA9CA-789D-0F42-90F7-AD23A78613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28800" y="863185"/>
              <a:ext cx="1177925" cy="11525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Univers LT 45 Light" panose="02000403030000020003" pitchFamily="2" charset="0"/>
              </a:endParaRPr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A8FD2A88-EFAC-774A-90BC-F8C0568414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58975" y="1194972"/>
              <a:ext cx="966787" cy="665163"/>
            </a:xfrm>
            <a:custGeom>
              <a:avLst/>
              <a:gdLst>
                <a:gd name="T0" fmla="*/ 0 w 609"/>
                <a:gd name="T1" fmla="*/ 2147483646 h 419"/>
                <a:gd name="T2" fmla="*/ 2147483646 w 609"/>
                <a:gd name="T3" fmla="*/ 2147483646 h 419"/>
                <a:gd name="T4" fmla="*/ 2147483646 w 609"/>
                <a:gd name="T5" fmla="*/ 2147483646 h 419"/>
                <a:gd name="T6" fmla="*/ 2147483646 w 609"/>
                <a:gd name="T7" fmla="*/ 2147483646 h 419"/>
                <a:gd name="T8" fmla="*/ 2147483646 w 609"/>
                <a:gd name="T9" fmla="*/ 2147483646 h 419"/>
                <a:gd name="T10" fmla="*/ 2147483646 w 609"/>
                <a:gd name="T11" fmla="*/ 2147483646 h 419"/>
                <a:gd name="T12" fmla="*/ 2147483646 w 609"/>
                <a:gd name="T13" fmla="*/ 2147483646 h 419"/>
                <a:gd name="T14" fmla="*/ 2147483646 w 609"/>
                <a:gd name="T15" fmla="*/ 2147483646 h 419"/>
                <a:gd name="T16" fmla="*/ 2147483646 w 609"/>
                <a:gd name="T17" fmla="*/ 2147483646 h 419"/>
                <a:gd name="T18" fmla="*/ 2147483646 w 609"/>
                <a:gd name="T19" fmla="*/ 2147483646 h 419"/>
                <a:gd name="T20" fmla="*/ 2147483646 w 609"/>
                <a:gd name="T21" fmla="*/ 2147483646 h 419"/>
                <a:gd name="T22" fmla="*/ 2147483646 w 609"/>
                <a:gd name="T23" fmla="*/ 2147483646 h 419"/>
                <a:gd name="T24" fmla="*/ 2147483646 w 609"/>
                <a:gd name="T25" fmla="*/ 2147483646 h 419"/>
                <a:gd name="T26" fmla="*/ 2147483646 w 609"/>
                <a:gd name="T27" fmla="*/ 2147483646 h 419"/>
                <a:gd name="T28" fmla="*/ 2147483646 w 609"/>
                <a:gd name="T29" fmla="*/ 2147483646 h 419"/>
                <a:gd name="T30" fmla="*/ 2147483646 w 609"/>
                <a:gd name="T31" fmla="*/ 2147483646 h 419"/>
                <a:gd name="T32" fmla="*/ 2147483646 w 609"/>
                <a:gd name="T33" fmla="*/ 0 h 419"/>
                <a:gd name="T34" fmla="*/ 2147483646 w 609"/>
                <a:gd name="T35" fmla="*/ 0 h 419"/>
                <a:gd name="T36" fmla="*/ 2147483646 w 609"/>
                <a:gd name="T37" fmla="*/ 2147483646 h 419"/>
                <a:gd name="T38" fmla="*/ 2147483646 w 609"/>
                <a:gd name="T39" fmla="*/ 2147483646 h 419"/>
                <a:gd name="T40" fmla="*/ 2147483646 w 609"/>
                <a:gd name="T41" fmla="*/ 2147483646 h 419"/>
                <a:gd name="T42" fmla="*/ 2147483646 w 609"/>
                <a:gd name="T43" fmla="*/ 2147483646 h 419"/>
                <a:gd name="T44" fmla="*/ 2147483646 w 609"/>
                <a:gd name="T45" fmla="*/ 2147483646 h 419"/>
                <a:gd name="T46" fmla="*/ 2147483646 w 609"/>
                <a:gd name="T47" fmla="*/ 2147483646 h 419"/>
                <a:gd name="T48" fmla="*/ 2147483646 w 609"/>
                <a:gd name="T49" fmla="*/ 2147483646 h 419"/>
                <a:gd name="T50" fmla="*/ 2147483646 w 609"/>
                <a:gd name="T51" fmla="*/ 2147483646 h 419"/>
                <a:gd name="T52" fmla="*/ 2147483646 w 609"/>
                <a:gd name="T53" fmla="*/ 2147483646 h 419"/>
                <a:gd name="T54" fmla="*/ 2147483646 w 609"/>
                <a:gd name="T55" fmla="*/ 2147483646 h 419"/>
                <a:gd name="T56" fmla="*/ 2147483646 w 609"/>
                <a:gd name="T57" fmla="*/ 2147483646 h 419"/>
                <a:gd name="T58" fmla="*/ 2147483646 w 609"/>
                <a:gd name="T59" fmla="*/ 2147483646 h 419"/>
                <a:gd name="T60" fmla="*/ 2147483646 w 609"/>
                <a:gd name="T61" fmla="*/ 2147483646 h 419"/>
                <a:gd name="T62" fmla="*/ 2147483646 w 609"/>
                <a:gd name="T63" fmla="*/ 2147483646 h 419"/>
                <a:gd name="T64" fmla="*/ 2147483646 w 609"/>
                <a:gd name="T65" fmla="*/ 2147483646 h 419"/>
                <a:gd name="T66" fmla="*/ 2147483646 w 609"/>
                <a:gd name="T67" fmla="*/ 2147483646 h 419"/>
                <a:gd name="T68" fmla="*/ 2147483646 w 609"/>
                <a:gd name="T69" fmla="*/ 2147483646 h 419"/>
                <a:gd name="T70" fmla="*/ 2147483646 w 609"/>
                <a:gd name="T71" fmla="*/ 2147483646 h 419"/>
                <a:gd name="T72" fmla="*/ 2147483646 w 609"/>
                <a:gd name="T73" fmla="*/ 2147483646 h 419"/>
                <a:gd name="T74" fmla="*/ 2147483646 w 609"/>
                <a:gd name="T75" fmla="*/ 2147483646 h 419"/>
                <a:gd name="T76" fmla="*/ 2147483646 w 609"/>
                <a:gd name="T77" fmla="*/ 2147483646 h 419"/>
                <a:gd name="T78" fmla="*/ 2147483646 w 609"/>
                <a:gd name="T79" fmla="*/ 2147483646 h 419"/>
                <a:gd name="T80" fmla="*/ 2147483646 w 609"/>
                <a:gd name="T81" fmla="*/ 2147483646 h 419"/>
                <a:gd name="T82" fmla="*/ 2147483646 w 609"/>
                <a:gd name="T83" fmla="*/ 2147483646 h 419"/>
                <a:gd name="T84" fmla="*/ 2147483646 w 609"/>
                <a:gd name="T85" fmla="*/ 2147483646 h 419"/>
                <a:gd name="T86" fmla="*/ 2147483646 w 609"/>
                <a:gd name="T87" fmla="*/ 2147483646 h 419"/>
                <a:gd name="T88" fmla="*/ 2147483646 w 609"/>
                <a:gd name="T89" fmla="*/ 2147483646 h 419"/>
                <a:gd name="T90" fmla="*/ 2147483646 w 609"/>
                <a:gd name="T91" fmla="*/ 2147483646 h 419"/>
                <a:gd name="T92" fmla="*/ 2147483646 w 609"/>
                <a:gd name="T93" fmla="*/ 2147483646 h 419"/>
                <a:gd name="T94" fmla="*/ 2147483646 w 609"/>
                <a:gd name="T95" fmla="*/ 2147483646 h 419"/>
                <a:gd name="T96" fmla="*/ 2147483646 w 609"/>
                <a:gd name="T97" fmla="*/ 2147483646 h 419"/>
                <a:gd name="T98" fmla="*/ 2147483646 w 609"/>
                <a:gd name="T99" fmla="*/ 2147483646 h 419"/>
                <a:gd name="T100" fmla="*/ 2147483646 w 609"/>
                <a:gd name="T101" fmla="*/ 2147483646 h 419"/>
                <a:gd name="T102" fmla="*/ 2147483646 w 609"/>
                <a:gd name="T103" fmla="*/ 2147483646 h 419"/>
                <a:gd name="T104" fmla="*/ 2147483646 w 609"/>
                <a:gd name="T105" fmla="*/ 2147483646 h 419"/>
                <a:gd name="T106" fmla="*/ 2147483646 w 609"/>
                <a:gd name="T107" fmla="*/ 2147483646 h 419"/>
                <a:gd name="T108" fmla="*/ 2147483646 w 609"/>
                <a:gd name="T109" fmla="*/ 2147483646 h 419"/>
                <a:gd name="T110" fmla="*/ 2147483646 w 609"/>
                <a:gd name="T111" fmla="*/ 2147483646 h 419"/>
                <a:gd name="T112" fmla="*/ 2147483646 w 609"/>
                <a:gd name="T113" fmla="*/ 2147483646 h 41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09"/>
                <a:gd name="T172" fmla="*/ 0 h 419"/>
                <a:gd name="T173" fmla="*/ 609 w 609"/>
                <a:gd name="T174" fmla="*/ 419 h 41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09" h="419">
                  <a:moveTo>
                    <a:pt x="0" y="313"/>
                  </a:moveTo>
                  <a:lnTo>
                    <a:pt x="9" y="290"/>
                  </a:lnTo>
                  <a:lnTo>
                    <a:pt x="18" y="269"/>
                  </a:lnTo>
                  <a:lnTo>
                    <a:pt x="38" y="246"/>
                  </a:lnTo>
                  <a:lnTo>
                    <a:pt x="47" y="223"/>
                  </a:lnTo>
                  <a:lnTo>
                    <a:pt x="57" y="194"/>
                  </a:lnTo>
                  <a:lnTo>
                    <a:pt x="66" y="171"/>
                  </a:lnTo>
                  <a:lnTo>
                    <a:pt x="76" y="141"/>
                  </a:lnTo>
                  <a:lnTo>
                    <a:pt x="76" y="127"/>
                  </a:lnTo>
                  <a:lnTo>
                    <a:pt x="85" y="112"/>
                  </a:lnTo>
                  <a:lnTo>
                    <a:pt x="94" y="89"/>
                  </a:lnTo>
                  <a:lnTo>
                    <a:pt x="104" y="74"/>
                  </a:lnTo>
                  <a:lnTo>
                    <a:pt x="114" y="60"/>
                  </a:lnTo>
                  <a:lnTo>
                    <a:pt x="123" y="37"/>
                  </a:lnTo>
                  <a:lnTo>
                    <a:pt x="142" y="22"/>
                  </a:lnTo>
                  <a:lnTo>
                    <a:pt x="161" y="7"/>
                  </a:lnTo>
                  <a:lnTo>
                    <a:pt x="180" y="0"/>
                  </a:lnTo>
                  <a:lnTo>
                    <a:pt x="199" y="0"/>
                  </a:lnTo>
                  <a:lnTo>
                    <a:pt x="218" y="7"/>
                  </a:lnTo>
                  <a:lnTo>
                    <a:pt x="228" y="22"/>
                  </a:lnTo>
                  <a:lnTo>
                    <a:pt x="237" y="44"/>
                  </a:lnTo>
                  <a:lnTo>
                    <a:pt x="246" y="60"/>
                  </a:lnTo>
                  <a:lnTo>
                    <a:pt x="256" y="74"/>
                  </a:lnTo>
                  <a:lnTo>
                    <a:pt x="266" y="89"/>
                  </a:lnTo>
                  <a:lnTo>
                    <a:pt x="266" y="112"/>
                  </a:lnTo>
                  <a:lnTo>
                    <a:pt x="275" y="127"/>
                  </a:lnTo>
                  <a:lnTo>
                    <a:pt x="285" y="141"/>
                  </a:lnTo>
                  <a:lnTo>
                    <a:pt x="285" y="156"/>
                  </a:lnTo>
                  <a:lnTo>
                    <a:pt x="294" y="171"/>
                  </a:lnTo>
                  <a:lnTo>
                    <a:pt x="294" y="186"/>
                  </a:lnTo>
                  <a:lnTo>
                    <a:pt x="304" y="201"/>
                  </a:lnTo>
                  <a:lnTo>
                    <a:pt x="313" y="216"/>
                  </a:lnTo>
                  <a:lnTo>
                    <a:pt x="313" y="231"/>
                  </a:lnTo>
                  <a:lnTo>
                    <a:pt x="322" y="246"/>
                  </a:lnTo>
                  <a:lnTo>
                    <a:pt x="332" y="261"/>
                  </a:lnTo>
                  <a:lnTo>
                    <a:pt x="342" y="276"/>
                  </a:lnTo>
                  <a:lnTo>
                    <a:pt x="351" y="290"/>
                  </a:lnTo>
                  <a:lnTo>
                    <a:pt x="351" y="305"/>
                  </a:lnTo>
                  <a:lnTo>
                    <a:pt x="370" y="313"/>
                  </a:lnTo>
                  <a:lnTo>
                    <a:pt x="380" y="336"/>
                  </a:lnTo>
                  <a:lnTo>
                    <a:pt x="398" y="350"/>
                  </a:lnTo>
                  <a:lnTo>
                    <a:pt x="408" y="365"/>
                  </a:lnTo>
                  <a:lnTo>
                    <a:pt x="427" y="388"/>
                  </a:lnTo>
                  <a:lnTo>
                    <a:pt x="446" y="403"/>
                  </a:lnTo>
                  <a:lnTo>
                    <a:pt x="465" y="410"/>
                  </a:lnTo>
                  <a:lnTo>
                    <a:pt x="484" y="418"/>
                  </a:lnTo>
                  <a:lnTo>
                    <a:pt x="503" y="410"/>
                  </a:lnTo>
                  <a:lnTo>
                    <a:pt x="522" y="403"/>
                  </a:lnTo>
                  <a:lnTo>
                    <a:pt x="532" y="388"/>
                  </a:lnTo>
                  <a:lnTo>
                    <a:pt x="541" y="373"/>
                  </a:lnTo>
                  <a:lnTo>
                    <a:pt x="550" y="357"/>
                  </a:lnTo>
                  <a:lnTo>
                    <a:pt x="570" y="343"/>
                  </a:lnTo>
                  <a:lnTo>
                    <a:pt x="579" y="328"/>
                  </a:lnTo>
                  <a:lnTo>
                    <a:pt x="589" y="313"/>
                  </a:lnTo>
                  <a:lnTo>
                    <a:pt x="598" y="298"/>
                  </a:lnTo>
                  <a:lnTo>
                    <a:pt x="598" y="283"/>
                  </a:lnTo>
                  <a:lnTo>
                    <a:pt x="608" y="269"/>
                  </a:lnTo>
                </a:path>
              </a:pathLst>
            </a:custGeom>
            <a:noFill/>
            <a:ln w="25400" cap="rnd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2B73CB35-CE51-D142-927B-6667665F2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0161" y="1988218"/>
              <a:ext cx="1307583" cy="338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solidFill>
                    <a:srgbClr val="0000FF"/>
                  </a:solidFill>
                  <a:latin typeface="Univers LT 45 Light" panose="02000403030000020003" pitchFamily="2" charset="0"/>
                </a:rPr>
                <a:t>manufacturer</a:t>
              </a:r>
            </a:p>
          </p:txBody>
        </p:sp>
      </p:grpSp>
      <p:grpSp>
        <p:nvGrpSpPr>
          <p:cNvPr id="8" name="Group 23">
            <a:extLst>
              <a:ext uri="{FF2B5EF4-FFF2-40B4-BE49-F238E27FC236}">
                <a16:creationId xmlns:a16="http://schemas.microsoft.com/office/drawing/2014/main" id="{C83367F5-4153-A24D-8849-F0269C6F4FD8}"/>
              </a:ext>
            </a:extLst>
          </p:cNvPr>
          <p:cNvGrpSpPr>
            <a:grpSpLocks/>
          </p:cNvGrpSpPr>
          <p:nvPr/>
        </p:nvGrpSpPr>
        <p:grpSpPr bwMode="auto">
          <a:xfrm>
            <a:off x="3880248" y="4134249"/>
            <a:ext cx="883444" cy="1094572"/>
            <a:chOff x="1828800" y="2308008"/>
            <a:chExt cx="1177925" cy="1458961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0AB0C741-BEDF-2140-9101-3E68F3A545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28800" y="2308008"/>
              <a:ext cx="1177925" cy="11525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Univers LT 45 Light" panose="02000403030000020003" pitchFamily="2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FDE7E1F4-5BD8-5946-8005-92BE304AA6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84375" y="2689008"/>
              <a:ext cx="877888" cy="466725"/>
            </a:xfrm>
            <a:custGeom>
              <a:avLst/>
              <a:gdLst>
                <a:gd name="T0" fmla="*/ 0 w 553"/>
                <a:gd name="T1" fmla="*/ 2147483646 h 294"/>
                <a:gd name="T2" fmla="*/ 2147483646 w 553"/>
                <a:gd name="T3" fmla="*/ 2147483646 h 294"/>
                <a:gd name="T4" fmla="*/ 2147483646 w 553"/>
                <a:gd name="T5" fmla="*/ 2147483646 h 294"/>
                <a:gd name="T6" fmla="*/ 2147483646 w 553"/>
                <a:gd name="T7" fmla="*/ 2147483646 h 294"/>
                <a:gd name="T8" fmla="*/ 2147483646 w 553"/>
                <a:gd name="T9" fmla="*/ 2147483646 h 294"/>
                <a:gd name="T10" fmla="*/ 2147483646 w 553"/>
                <a:gd name="T11" fmla="*/ 2147483646 h 294"/>
                <a:gd name="T12" fmla="*/ 2147483646 w 553"/>
                <a:gd name="T13" fmla="*/ 2147483646 h 294"/>
                <a:gd name="T14" fmla="*/ 2147483646 w 553"/>
                <a:gd name="T15" fmla="*/ 2147483646 h 294"/>
                <a:gd name="T16" fmla="*/ 2147483646 w 553"/>
                <a:gd name="T17" fmla="*/ 2147483646 h 294"/>
                <a:gd name="T18" fmla="*/ 2147483646 w 553"/>
                <a:gd name="T19" fmla="*/ 2147483646 h 294"/>
                <a:gd name="T20" fmla="*/ 2147483646 w 553"/>
                <a:gd name="T21" fmla="*/ 2147483646 h 294"/>
                <a:gd name="T22" fmla="*/ 2147483646 w 553"/>
                <a:gd name="T23" fmla="*/ 2147483646 h 294"/>
                <a:gd name="T24" fmla="*/ 2147483646 w 553"/>
                <a:gd name="T25" fmla="*/ 2147483646 h 294"/>
                <a:gd name="T26" fmla="*/ 2147483646 w 553"/>
                <a:gd name="T27" fmla="*/ 2147483646 h 294"/>
                <a:gd name="T28" fmla="*/ 2147483646 w 553"/>
                <a:gd name="T29" fmla="*/ 2147483646 h 294"/>
                <a:gd name="T30" fmla="*/ 2147483646 w 553"/>
                <a:gd name="T31" fmla="*/ 2147483646 h 294"/>
                <a:gd name="T32" fmla="*/ 2147483646 w 553"/>
                <a:gd name="T33" fmla="*/ 2147483646 h 294"/>
                <a:gd name="T34" fmla="*/ 2147483646 w 553"/>
                <a:gd name="T35" fmla="*/ 2147483646 h 294"/>
                <a:gd name="T36" fmla="*/ 2147483646 w 553"/>
                <a:gd name="T37" fmla="*/ 0 h 294"/>
                <a:gd name="T38" fmla="*/ 2147483646 w 553"/>
                <a:gd name="T39" fmla="*/ 0 h 294"/>
                <a:gd name="T40" fmla="*/ 2147483646 w 553"/>
                <a:gd name="T41" fmla="*/ 0 h 294"/>
                <a:gd name="T42" fmla="*/ 2147483646 w 553"/>
                <a:gd name="T43" fmla="*/ 2147483646 h 294"/>
                <a:gd name="T44" fmla="*/ 2147483646 w 553"/>
                <a:gd name="T45" fmla="*/ 2147483646 h 294"/>
                <a:gd name="T46" fmla="*/ 2147483646 w 553"/>
                <a:gd name="T47" fmla="*/ 2147483646 h 294"/>
                <a:gd name="T48" fmla="*/ 2147483646 w 553"/>
                <a:gd name="T49" fmla="*/ 2147483646 h 294"/>
                <a:gd name="T50" fmla="*/ 2147483646 w 553"/>
                <a:gd name="T51" fmla="*/ 2147483646 h 294"/>
                <a:gd name="T52" fmla="*/ 2147483646 w 553"/>
                <a:gd name="T53" fmla="*/ 2147483646 h 294"/>
                <a:gd name="T54" fmla="*/ 2147483646 w 553"/>
                <a:gd name="T55" fmla="*/ 2147483646 h 294"/>
                <a:gd name="T56" fmla="*/ 2147483646 w 553"/>
                <a:gd name="T57" fmla="*/ 2147483646 h 294"/>
                <a:gd name="T58" fmla="*/ 2147483646 w 553"/>
                <a:gd name="T59" fmla="*/ 2147483646 h 294"/>
                <a:gd name="T60" fmla="*/ 2147483646 w 553"/>
                <a:gd name="T61" fmla="*/ 2147483646 h 294"/>
                <a:gd name="T62" fmla="*/ 2147483646 w 553"/>
                <a:gd name="T63" fmla="*/ 2147483646 h 294"/>
                <a:gd name="T64" fmla="*/ 2147483646 w 553"/>
                <a:gd name="T65" fmla="*/ 2147483646 h 294"/>
                <a:gd name="T66" fmla="*/ 2147483646 w 553"/>
                <a:gd name="T67" fmla="*/ 2147483646 h 294"/>
                <a:gd name="T68" fmla="*/ 2147483646 w 553"/>
                <a:gd name="T69" fmla="*/ 2147483646 h 294"/>
                <a:gd name="T70" fmla="*/ 2147483646 w 553"/>
                <a:gd name="T71" fmla="*/ 2147483646 h 294"/>
                <a:gd name="T72" fmla="*/ 2147483646 w 553"/>
                <a:gd name="T73" fmla="*/ 2147483646 h 294"/>
                <a:gd name="T74" fmla="*/ 2147483646 w 553"/>
                <a:gd name="T75" fmla="*/ 2147483646 h 294"/>
                <a:gd name="T76" fmla="*/ 2147483646 w 553"/>
                <a:gd name="T77" fmla="*/ 2147483646 h 294"/>
                <a:gd name="T78" fmla="*/ 2147483646 w 553"/>
                <a:gd name="T79" fmla="*/ 2147483646 h 294"/>
                <a:gd name="T80" fmla="*/ 2147483646 w 553"/>
                <a:gd name="T81" fmla="*/ 2147483646 h 294"/>
                <a:gd name="T82" fmla="*/ 2147483646 w 553"/>
                <a:gd name="T83" fmla="*/ 2147483646 h 294"/>
                <a:gd name="T84" fmla="*/ 2147483646 w 553"/>
                <a:gd name="T85" fmla="*/ 2147483646 h 294"/>
                <a:gd name="T86" fmla="*/ 2147483646 w 553"/>
                <a:gd name="T87" fmla="*/ 2147483646 h 294"/>
                <a:gd name="T88" fmla="*/ 2147483646 w 553"/>
                <a:gd name="T89" fmla="*/ 2147483646 h 294"/>
                <a:gd name="T90" fmla="*/ 2147483646 w 553"/>
                <a:gd name="T91" fmla="*/ 2147483646 h 294"/>
                <a:gd name="T92" fmla="*/ 2147483646 w 553"/>
                <a:gd name="T93" fmla="*/ 2147483646 h 294"/>
                <a:gd name="T94" fmla="*/ 2147483646 w 553"/>
                <a:gd name="T95" fmla="*/ 2147483646 h 294"/>
                <a:gd name="T96" fmla="*/ 2147483646 w 553"/>
                <a:gd name="T97" fmla="*/ 2147483646 h 2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3"/>
                <a:gd name="T148" fmla="*/ 0 h 294"/>
                <a:gd name="T149" fmla="*/ 553 w 553"/>
                <a:gd name="T150" fmla="*/ 294 h 29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3" h="294">
                  <a:moveTo>
                    <a:pt x="0" y="232"/>
                  </a:moveTo>
                  <a:lnTo>
                    <a:pt x="15" y="223"/>
                  </a:lnTo>
                  <a:lnTo>
                    <a:pt x="31" y="215"/>
                  </a:lnTo>
                  <a:lnTo>
                    <a:pt x="39" y="197"/>
                  </a:lnTo>
                  <a:lnTo>
                    <a:pt x="55" y="190"/>
                  </a:lnTo>
                  <a:lnTo>
                    <a:pt x="63" y="172"/>
                  </a:lnTo>
                  <a:lnTo>
                    <a:pt x="70" y="155"/>
                  </a:lnTo>
                  <a:lnTo>
                    <a:pt x="86" y="146"/>
                  </a:lnTo>
                  <a:lnTo>
                    <a:pt x="94" y="129"/>
                  </a:lnTo>
                  <a:lnTo>
                    <a:pt x="102" y="111"/>
                  </a:lnTo>
                  <a:lnTo>
                    <a:pt x="118" y="102"/>
                  </a:lnTo>
                  <a:lnTo>
                    <a:pt x="126" y="86"/>
                  </a:lnTo>
                  <a:lnTo>
                    <a:pt x="141" y="69"/>
                  </a:lnTo>
                  <a:lnTo>
                    <a:pt x="149" y="51"/>
                  </a:lnTo>
                  <a:lnTo>
                    <a:pt x="165" y="43"/>
                  </a:lnTo>
                  <a:lnTo>
                    <a:pt x="173" y="25"/>
                  </a:lnTo>
                  <a:lnTo>
                    <a:pt x="189" y="16"/>
                  </a:lnTo>
                  <a:lnTo>
                    <a:pt x="205" y="8"/>
                  </a:lnTo>
                  <a:lnTo>
                    <a:pt x="220" y="0"/>
                  </a:lnTo>
                  <a:lnTo>
                    <a:pt x="236" y="0"/>
                  </a:lnTo>
                  <a:lnTo>
                    <a:pt x="252" y="0"/>
                  </a:lnTo>
                  <a:lnTo>
                    <a:pt x="260" y="16"/>
                  </a:lnTo>
                  <a:lnTo>
                    <a:pt x="268" y="34"/>
                  </a:lnTo>
                  <a:lnTo>
                    <a:pt x="283" y="43"/>
                  </a:lnTo>
                  <a:lnTo>
                    <a:pt x="283" y="60"/>
                  </a:lnTo>
                  <a:lnTo>
                    <a:pt x="291" y="77"/>
                  </a:lnTo>
                  <a:lnTo>
                    <a:pt x="299" y="95"/>
                  </a:lnTo>
                  <a:lnTo>
                    <a:pt x="299" y="111"/>
                  </a:lnTo>
                  <a:lnTo>
                    <a:pt x="307" y="129"/>
                  </a:lnTo>
                  <a:lnTo>
                    <a:pt x="315" y="146"/>
                  </a:lnTo>
                  <a:lnTo>
                    <a:pt x="323" y="163"/>
                  </a:lnTo>
                  <a:lnTo>
                    <a:pt x="339" y="181"/>
                  </a:lnTo>
                  <a:lnTo>
                    <a:pt x="339" y="197"/>
                  </a:lnTo>
                  <a:lnTo>
                    <a:pt x="354" y="206"/>
                  </a:lnTo>
                  <a:lnTo>
                    <a:pt x="362" y="223"/>
                  </a:lnTo>
                  <a:lnTo>
                    <a:pt x="370" y="241"/>
                  </a:lnTo>
                  <a:lnTo>
                    <a:pt x="386" y="249"/>
                  </a:lnTo>
                  <a:lnTo>
                    <a:pt x="394" y="267"/>
                  </a:lnTo>
                  <a:lnTo>
                    <a:pt x="410" y="276"/>
                  </a:lnTo>
                  <a:lnTo>
                    <a:pt x="425" y="284"/>
                  </a:lnTo>
                  <a:lnTo>
                    <a:pt x="441" y="293"/>
                  </a:lnTo>
                  <a:lnTo>
                    <a:pt x="457" y="293"/>
                  </a:lnTo>
                  <a:lnTo>
                    <a:pt x="473" y="293"/>
                  </a:lnTo>
                  <a:lnTo>
                    <a:pt x="488" y="284"/>
                  </a:lnTo>
                  <a:lnTo>
                    <a:pt x="504" y="267"/>
                  </a:lnTo>
                  <a:lnTo>
                    <a:pt x="520" y="258"/>
                  </a:lnTo>
                  <a:lnTo>
                    <a:pt x="528" y="241"/>
                  </a:lnTo>
                  <a:lnTo>
                    <a:pt x="544" y="223"/>
                  </a:lnTo>
                  <a:lnTo>
                    <a:pt x="552" y="206"/>
                  </a:lnTo>
                </a:path>
              </a:pathLst>
            </a:custGeom>
            <a:noFill/>
            <a:ln w="25400" cap="rnd">
              <a:solidFill>
                <a:srgbClr val="FF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BF415F6F-E078-4743-9AEC-16AF96176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428523"/>
              <a:ext cx="1058409" cy="338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solidFill>
                    <a:srgbClr val="FF00FF"/>
                  </a:solidFill>
                  <a:latin typeface="Univers LT 45 Light" panose="02000403030000020003" pitchFamily="2" charset="0"/>
                </a:rPr>
                <a:t>distributor</a:t>
              </a:r>
            </a:p>
          </p:txBody>
        </p:sp>
      </p:grpSp>
      <p:grpSp>
        <p:nvGrpSpPr>
          <p:cNvPr id="12" name="Group 27">
            <a:extLst>
              <a:ext uri="{FF2B5EF4-FFF2-40B4-BE49-F238E27FC236}">
                <a16:creationId xmlns:a16="http://schemas.microsoft.com/office/drawing/2014/main" id="{7BCEA4BA-3CA6-4747-955A-DA170EF0EEBF}"/>
              </a:ext>
            </a:extLst>
          </p:cNvPr>
          <p:cNvGrpSpPr>
            <a:grpSpLocks/>
          </p:cNvGrpSpPr>
          <p:nvPr/>
        </p:nvGrpSpPr>
        <p:grpSpPr bwMode="auto">
          <a:xfrm>
            <a:off x="5005389" y="4139010"/>
            <a:ext cx="883444" cy="1092223"/>
            <a:chOff x="1828800" y="3834985"/>
            <a:chExt cx="1177925" cy="1456031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CF192CA2-49F7-214C-B2E5-33F025D3E1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28800" y="3834985"/>
              <a:ext cx="1177925" cy="11525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Univers LT 45 Light" panose="02000403030000020003" pitchFamily="2" charset="0"/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01B64124-7652-1B44-AD31-662BFF1BD8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7087" y="4317585"/>
              <a:ext cx="803275" cy="301625"/>
            </a:xfrm>
            <a:custGeom>
              <a:avLst/>
              <a:gdLst>
                <a:gd name="T0" fmla="*/ 0 w 506"/>
                <a:gd name="T1" fmla="*/ 2147483646 h 190"/>
                <a:gd name="T2" fmla="*/ 2147483646 w 506"/>
                <a:gd name="T3" fmla="*/ 2147483646 h 190"/>
                <a:gd name="T4" fmla="*/ 2147483646 w 506"/>
                <a:gd name="T5" fmla="*/ 2147483646 h 190"/>
                <a:gd name="T6" fmla="*/ 2147483646 w 506"/>
                <a:gd name="T7" fmla="*/ 2147483646 h 190"/>
                <a:gd name="T8" fmla="*/ 2147483646 w 506"/>
                <a:gd name="T9" fmla="*/ 2147483646 h 190"/>
                <a:gd name="T10" fmla="*/ 2147483646 w 506"/>
                <a:gd name="T11" fmla="*/ 2147483646 h 190"/>
                <a:gd name="T12" fmla="*/ 2147483646 w 506"/>
                <a:gd name="T13" fmla="*/ 2147483646 h 190"/>
                <a:gd name="T14" fmla="*/ 2147483646 w 506"/>
                <a:gd name="T15" fmla="*/ 2147483646 h 190"/>
                <a:gd name="T16" fmla="*/ 2147483646 w 506"/>
                <a:gd name="T17" fmla="*/ 2147483646 h 190"/>
                <a:gd name="T18" fmla="*/ 2147483646 w 506"/>
                <a:gd name="T19" fmla="*/ 2147483646 h 190"/>
                <a:gd name="T20" fmla="*/ 2147483646 w 506"/>
                <a:gd name="T21" fmla="*/ 2147483646 h 190"/>
                <a:gd name="T22" fmla="*/ 2147483646 w 506"/>
                <a:gd name="T23" fmla="*/ 2147483646 h 190"/>
                <a:gd name="T24" fmla="*/ 2147483646 w 506"/>
                <a:gd name="T25" fmla="*/ 2147483646 h 190"/>
                <a:gd name="T26" fmla="*/ 2147483646 w 506"/>
                <a:gd name="T27" fmla="*/ 0 h 190"/>
                <a:gd name="T28" fmla="*/ 2147483646 w 506"/>
                <a:gd name="T29" fmla="*/ 0 h 190"/>
                <a:gd name="T30" fmla="*/ 2147483646 w 506"/>
                <a:gd name="T31" fmla="*/ 2147483646 h 190"/>
                <a:gd name="T32" fmla="*/ 2147483646 w 506"/>
                <a:gd name="T33" fmla="*/ 2147483646 h 190"/>
                <a:gd name="T34" fmla="*/ 2147483646 w 506"/>
                <a:gd name="T35" fmla="*/ 2147483646 h 190"/>
                <a:gd name="T36" fmla="*/ 2147483646 w 506"/>
                <a:gd name="T37" fmla="*/ 2147483646 h 190"/>
                <a:gd name="T38" fmla="*/ 2147483646 w 506"/>
                <a:gd name="T39" fmla="*/ 2147483646 h 190"/>
                <a:gd name="T40" fmla="*/ 2147483646 w 506"/>
                <a:gd name="T41" fmla="*/ 2147483646 h 190"/>
                <a:gd name="T42" fmla="*/ 2147483646 w 506"/>
                <a:gd name="T43" fmla="*/ 2147483646 h 190"/>
                <a:gd name="T44" fmla="*/ 2147483646 w 506"/>
                <a:gd name="T45" fmla="*/ 2147483646 h 190"/>
                <a:gd name="T46" fmla="*/ 2147483646 w 506"/>
                <a:gd name="T47" fmla="*/ 2147483646 h 190"/>
                <a:gd name="T48" fmla="*/ 2147483646 w 506"/>
                <a:gd name="T49" fmla="*/ 2147483646 h 190"/>
                <a:gd name="T50" fmla="*/ 2147483646 w 506"/>
                <a:gd name="T51" fmla="*/ 2147483646 h 190"/>
                <a:gd name="T52" fmla="*/ 2147483646 w 506"/>
                <a:gd name="T53" fmla="*/ 2147483646 h 190"/>
                <a:gd name="T54" fmla="*/ 2147483646 w 506"/>
                <a:gd name="T55" fmla="*/ 2147483646 h 190"/>
                <a:gd name="T56" fmla="*/ 2147483646 w 506"/>
                <a:gd name="T57" fmla="*/ 2147483646 h 190"/>
                <a:gd name="T58" fmla="*/ 2147483646 w 506"/>
                <a:gd name="T59" fmla="*/ 2147483646 h 190"/>
                <a:gd name="T60" fmla="*/ 2147483646 w 506"/>
                <a:gd name="T61" fmla="*/ 2147483646 h 190"/>
                <a:gd name="T62" fmla="*/ 2147483646 w 506"/>
                <a:gd name="T63" fmla="*/ 2147483646 h 190"/>
                <a:gd name="T64" fmla="*/ 2147483646 w 506"/>
                <a:gd name="T65" fmla="*/ 2147483646 h 190"/>
                <a:gd name="T66" fmla="*/ 2147483646 w 506"/>
                <a:gd name="T67" fmla="*/ 2147483646 h 190"/>
                <a:gd name="T68" fmla="*/ 2147483646 w 506"/>
                <a:gd name="T69" fmla="*/ 2147483646 h 190"/>
                <a:gd name="T70" fmla="*/ 2147483646 w 506"/>
                <a:gd name="T71" fmla="*/ 2147483646 h 190"/>
                <a:gd name="T72" fmla="*/ 2147483646 w 506"/>
                <a:gd name="T73" fmla="*/ 2147483646 h 1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06"/>
                <a:gd name="T112" fmla="*/ 0 h 190"/>
                <a:gd name="T113" fmla="*/ 506 w 506"/>
                <a:gd name="T114" fmla="*/ 190 h 1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06" h="190">
                  <a:moveTo>
                    <a:pt x="0" y="141"/>
                  </a:moveTo>
                  <a:lnTo>
                    <a:pt x="15" y="133"/>
                  </a:lnTo>
                  <a:lnTo>
                    <a:pt x="23" y="118"/>
                  </a:lnTo>
                  <a:lnTo>
                    <a:pt x="39" y="110"/>
                  </a:lnTo>
                  <a:lnTo>
                    <a:pt x="47" y="94"/>
                  </a:lnTo>
                  <a:lnTo>
                    <a:pt x="55" y="78"/>
                  </a:lnTo>
                  <a:lnTo>
                    <a:pt x="71" y="70"/>
                  </a:lnTo>
                  <a:lnTo>
                    <a:pt x="78" y="55"/>
                  </a:lnTo>
                  <a:lnTo>
                    <a:pt x="94" y="47"/>
                  </a:lnTo>
                  <a:lnTo>
                    <a:pt x="110" y="39"/>
                  </a:lnTo>
                  <a:lnTo>
                    <a:pt x="118" y="23"/>
                  </a:lnTo>
                  <a:lnTo>
                    <a:pt x="134" y="15"/>
                  </a:lnTo>
                  <a:lnTo>
                    <a:pt x="149" y="7"/>
                  </a:lnTo>
                  <a:lnTo>
                    <a:pt x="165" y="0"/>
                  </a:lnTo>
                  <a:lnTo>
                    <a:pt x="181" y="0"/>
                  </a:lnTo>
                  <a:lnTo>
                    <a:pt x="197" y="15"/>
                  </a:lnTo>
                  <a:lnTo>
                    <a:pt x="213" y="31"/>
                  </a:lnTo>
                  <a:lnTo>
                    <a:pt x="228" y="47"/>
                  </a:lnTo>
                  <a:lnTo>
                    <a:pt x="236" y="63"/>
                  </a:lnTo>
                  <a:lnTo>
                    <a:pt x="252" y="70"/>
                  </a:lnTo>
                  <a:lnTo>
                    <a:pt x="260" y="86"/>
                  </a:lnTo>
                  <a:lnTo>
                    <a:pt x="268" y="102"/>
                  </a:lnTo>
                  <a:lnTo>
                    <a:pt x="284" y="118"/>
                  </a:lnTo>
                  <a:lnTo>
                    <a:pt x="299" y="133"/>
                  </a:lnTo>
                  <a:lnTo>
                    <a:pt x="315" y="149"/>
                  </a:lnTo>
                  <a:lnTo>
                    <a:pt x="331" y="157"/>
                  </a:lnTo>
                  <a:lnTo>
                    <a:pt x="339" y="173"/>
                  </a:lnTo>
                  <a:lnTo>
                    <a:pt x="355" y="181"/>
                  </a:lnTo>
                  <a:lnTo>
                    <a:pt x="370" y="189"/>
                  </a:lnTo>
                  <a:lnTo>
                    <a:pt x="386" y="189"/>
                  </a:lnTo>
                  <a:lnTo>
                    <a:pt x="402" y="189"/>
                  </a:lnTo>
                  <a:lnTo>
                    <a:pt x="426" y="189"/>
                  </a:lnTo>
                  <a:lnTo>
                    <a:pt x="441" y="189"/>
                  </a:lnTo>
                  <a:lnTo>
                    <a:pt x="457" y="173"/>
                  </a:lnTo>
                  <a:lnTo>
                    <a:pt x="473" y="157"/>
                  </a:lnTo>
                  <a:lnTo>
                    <a:pt x="489" y="141"/>
                  </a:lnTo>
                  <a:lnTo>
                    <a:pt x="505" y="133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A5534D51-9B46-8A49-ADE8-ECBDDE28D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7400" y="4952523"/>
              <a:ext cx="797654" cy="3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solidFill>
                    <a:srgbClr val="FF0000"/>
                  </a:solidFill>
                  <a:latin typeface="Univers LT 45 Light" panose="02000403030000020003" pitchFamily="2" charset="0"/>
                </a:rPr>
                <a:t>retailer</a:t>
              </a:r>
            </a:p>
          </p:txBody>
        </p:sp>
      </p:grpSp>
      <p:grpSp>
        <p:nvGrpSpPr>
          <p:cNvPr id="16" name="Group 31">
            <a:extLst>
              <a:ext uri="{FF2B5EF4-FFF2-40B4-BE49-F238E27FC236}">
                <a16:creationId xmlns:a16="http://schemas.microsoft.com/office/drawing/2014/main" id="{8843D633-EE8C-8D4F-BCC7-1DF5E364B6B8}"/>
              </a:ext>
            </a:extLst>
          </p:cNvPr>
          <p:cNvGrpSpPr>
            <a:grpSpLocks/>
          </p:cNvGrpSpPr>
          <p:nvPr/>
        </p:nvGrpSpPr>
        <p:grpSpPr bwMode="auto">
          <a:xfrm>
            <a:off x="6117432" y="4135439"/>
            <a:ext cx="883444" cy="1098383"/>
            <a:chOff x="1828800" y="5358985"/>
            <a:chExt cx="1177925" cy="1465557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5DE1096-5988-AA4E-A17D-1C8F3220D3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28800" y="5358985"/>
              <a:ext cx="1177925" cy="11525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Univers LT 45 Light" panose="02000403030000020003" pitchFamily="2" charset="0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21D8B03F-4A3D-0E44-87AE-8C42DA22EF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71675" y="5916197"/>
              <a:ext cx="928687" cy="201613"/>
            </a:xfrm>
            <a:custGeom>
              <a:avLst/>
              <a:gdLst>
                <a:gd name="T0" fmla="*/ 0 w 585"/>
                <a:gd name="T1" fmla="*/ 2147483646 h 127"/>
                <a:gd name="T2" fmla="*/ 2147483646 w 585"/>
                <a:gd name="T3" fmla="*/ 2147483646 h 127"/>
                <a:gd name="T4" fmla="*/ 2147483646 w 585"/>
                <a:gd name="T5" fmla="*/ 2147483646 h 127"/>
                <a:gd name="T6" fmla="*/ 2147483646 w 585"/>
                <a:gd name="T7" fmla="*/ 2147483646 h 127"/>
                <a:gd name="T8" fmla="*/ 2147483646 w 585"/>
                <a:gd name="T9" fmla="*/ 2147483646 h 127"/>
                <a:gd name="T10" fmla="*/ 2147483646 w 585"/>
                <a:gd name="T11" fmla="*/ 2147483646 h 127"/>
                <a:gd name="T12" fmla="*/ 2147483646 w 585"/>
                <a:gd name="T13" fmla="*/ 2147483646 h 127"/>
                <a:gd name="T14" fmla="*/ 2147483646 w 585"/>
                <a:gd name="T15" fmla="*/ 2147483646 h 127"/>
                <a:gd name="T16" fmla="*/ 2147483646 w 585"/>
                <a:gd name="T17" fmla="*/ 2147483646 h 127"/>
                <a:gd name="T18" fmla="*/ 2147483646 w 585"/>
                <a:gd name="T19" fmla="*/ 2147483646 h 127"/>
                <a:gd name="T20" fmla="*/ 2147483646 w 585"/>
                <a:gd name="T21" fmla="*/ 2147483646 h 127"/>
                <a:gd name="T22" fmla="*/ 2147483646 w 585"/>
                <a:gd name="T23" fmla="*/ 2147483646 h 127"/>
                <a:gd name="T24" fmla="*/ 2147483646 w 585"/>
                <a:gd name="T25" fmla="*/ 2147483646 h 127"/>
                <a:gd name="T26" fmla="*/ 2147483646 w 585"/>
                <a:gd name="T27" fmla="*/ 2147483646 h 127"/>
                <a:gd name="T28" fmla="*/ 2147483646 w 585"/>
                <a:gd name="T29" fmla="*/ 0 h 127"/>
                <a:gd name="T30" fmla="*/ 2147483646 w 585"/>
                <a:gd name="T31" fmla="*/ 0 h 127"/>
                <a:gd name="T32" fmla="*/ 2147483646 w 585"/>
                <a:gd name="T33" fmla="*/ 2147483646 h 127"/>
                <a:gd name="T34" fmla="*/ 2147483646 w 585"/>
                <a:gd name="T35" fmla="*/ 2147483646 h 127"/>
                <a:gd name="T36" fmla="*/ 2147483646 w 585"/>
                <a:gd name="T37" fmla="*/ 2147483646 h 127"/>
                <a:gd name="T38" fmla="*/ 2147483646 w 585"/>
                <a:gd name="T39" fmla="*/ 2147483646 h 127"/>
                <a:gd name="T40" fmla="*/ 2147483646 w 585"/>
                <a:gd name="T41" fmla="*/ 2147483646 h 127"/>
                <a:gd name="T42" fmla="*/ 2147483646 w 585"/>
                <a:gd name="T43" fmla="*/ 2147483646 h 127"/>
                <a:gd name="T44" fmla="*/ 2147483646 w 585"/>
                <a:gd name="T45" fmla="*/ 2147483646 h 127"/>
                <a:gd name="T46" fmla="*/ 2147483646 w 585"/>
                <a:gd name="T47" fmla="*/ 2147483646 h 127"/>
                <a:gd name="T48" fmla="*/ 2147483646 w 585"/>
                <a:gd name="T49" fmla="*/ 2147483646 h 127"/>
                <a:gd name="T50" fmla="*/ 2147483646 w 585"/>
                <a:gd name="T51" fmla="*/ 2147483646 h 127"/>
                <a:gd name="T52" fmla="*/ 2147483646 w 585"/>
                <a:gd name="T53" fmla="*/ 2147483646 h 127"/>
                <a:gd name="T54" fmla="*/ 2147483646 w 585"/>
                <a:gd name="T55" fmla="*/ 2147483646 h 127"/>
                <a:gd name="T56" fmla="*/ 2147483646 w 585"/>
                <a:gd name="T57" fmla="*/ 2147483646 h 127"/>
                <a:gd name="T58" fmla="*/ 2147483646 w 585"/>
                <a:gd name="T59" fmla="*/ 2147483646 h 127"/>
                <a:gd name="T60" fmla="*/ 2147483646 w 585"/>
                <a:gd name="T61" fmla="*/ 2147483646 h 127"/>
                <a:gd name="T62" fmla="*/ 2147483646 w 585"/>
                <a:gd name="T63" fmla="*/ 2147483646 h 127"/>
                <a:gd name="T64" fmla="*/ 2147483646 w 585"/>
                <a:gd name="T65" fmla="*/ 2147483646 h 127"/>
                <a:gd name="T66" fmla="*/ 2147483646 w 585"/>
                <a:gd name="T67" fmla="*/ 2147483646 h 127"/>
                <a:gd name="T68" fmla="*/ 2147483646 w 585"/>
                <a:gd name="T69" fmla="*/ 2147483646 h 127"/>
                <a:gd name="T70" fmla="*/ 2147483646 w 585"/>
                <a:gd name="T71" fmla="*/ 2147483646 h 127"/>
                <a:gd name="T72" fmla="*/ 2147483646 w 585"/>
                <a:gd name="T73" fmla="*/ 2147483646 h 127"/>
                <a:gd name="T74" fmla="*/ 2147483646 w 585"/>
                <a:gd name="T75" fmla="*/ 2147483646 h 127"/>
                <a:gd name="T76" fmla="*/ 2147483646 w 585"/>
                <a:gd name="T77" fmla="*/ 2147483646 h 127"/>
                <a:gd name="T78" fmla="*/ 2147483646 w 585"/>
                <a:gd name="T79" fmla="*/ 2147483646 h 127"/>
                <a:gd name="T80" fmla="*/ 2147483646 w 585"/>
                <a:gd name="T81" fmla="*/ 2147483646 h 1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85"/>
                <a:gd name="T124" fmla="*/ 0 h 127"/>
                <a:gd name="T125" fmla="*/ 585 w 585"/>
                <a:gd name="T126" fmla="*/ 127 h 1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85" h="127">
                  <a:moveTo>
                    <a:pt x="0" y="98"/>
                  </a:moveTo>
                  <a:lnTo>
                    <a:pt x="15" y="98"/>
                  </a:lnTo>
                  <a:lnTo>
                    <a:pt x="23" y="83"/>
                  </a:lnTo>
                  <a:lnTo>
                    <a:pt x="39" y="76"/>
                  </a:lnTo>
                  <a:lnTo>
                    <a:pt x="55" y="69"/>
                  </a:lnTo>
                  <a:lnTo>
                    <a:pt x="71" y="63"/>
                  </a:lnTo>
                  <a:lnTo>
                    <a:pt x="86" y="56"/>
                  </a:lnTo>
                  <a:lnTo>
                    <a:pt x="102" y="49"/>
                  </a:lnTo>
                  <a:lnTo>
                    <a:pt x="118" y="42"/>
                  </a:lnTo>
                  <a:lnTo>
                    <a:pt x="126" y="27"/>
                  </a:lnTo>
                  <a:lnTo>
                    <a:pt x="142" y="27"/>
                  </a:lnTo>
                  <a:lnTo>
                    <a:pt x="149" y="13"/>
                  </a:lnTo>
                  <a:lnTo>
                    <a:pt x="165" y="13"/>
                  </a:lnTo>
                  <a:lnTo>
                    <a:pt x="181" y="6"/>
                  </a:lnTo>
                  <a:lnTo>
                    <a:pt x="197" y="0"/>
                  </a:lnTo>
                  <a:lnTo>
                    <a:pt x="213" y="0"/>
                  </a:lnTo>
                  <a:lnTo>
                    <a:pt x="228" y="6"/>
                  </a:lnTo>
                  <a:lnTo>
                    <a:pt x="244" y="13"/>
                  </a:lnTo>
                  <a:lnTo>
                    <a:pt x="260" y="20"/>
                  </a:lnTo>
                  <a:lnTo>
                    <a:pt x="276" y="27"/>
                  </a:lnTo>
                  <a:lnTo>
                    <a:pt x="292" y="35"/>
                  </a:lnTo>
                  <a:lnTo>
                    <a:pt x="307" y="49"/>
                  </a:lnTo>
                  <a:lnTo>
                    <a:pt x="323" y="56"/>
                  </a:lnTo>
                  <a:lnTo>
                    <a:pt x="331" y="69"/>
                  </a:lnTo>
                  <a:lnTo>
                    <a:pt x="347" y="76"/>
                  </a:lnTo>
                  <a:lnTo>
                    <a:pt x="363" y="83"/>
                  </a:lnTo>
                  <a:lnTo>
                    <a:pt x="363" y="98"/>
                  </a:lnTo>
                  <a:lnTo>
                    <a:pt x="378" y="105"/>
                  </a:lnTo>
                  <a:lnTo>
                    <a:pt x="394" y="112"/>
                  </a:lnTo>
                  <a:lnTo>
                    <a:pt x="410" y="126"/>
                  </a:lnTo>
                  <a:lnTo>
                    <a:pt x="426" y="126"/>
                  </a:lnTo>
                  <a:lnTo>
                    <a:pt x="441" y="126"/>
                  </a:lnTo>
                  <a:lnTo>
                    <a:pt x="457" y="126"/>
                  </a:lnTo>
                  <a:lnTo>
                    <a:pt x="473" y="126"/>
                  </a:lnTo>
                  <a:lnTo>
                    <a:pt x="489" y="119"/>
                  </a:lnTo>
                  <a:lnTo>
                    <a:pt x="505" y="119"/>
                  </a:lnTo>
                  <a:lnTo>
                    <a:pt x="520" y="112"/>
                  </a:lnTo>
                  <a:lnTo>
                    <a:pt x="536" y="105"/>
                  </a:lnTo>
                  <a:lnTo>
                    <a:pt x="552" y="105"/>
                  </a:lnTo>
                  <a:lnTo>
                    <a:pt x="568" y="98"/>
                  </a:lnTo>
                  <a:lnTo>
                    <a:pt x="584" y="9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latin typeface="Univers LT 45 Light" panose="02000403030000020003" pitchFamily="2" charset="0"/>
              </a:endParaRPr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DD415E79-A50B-7441-B716-3A89A54CE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463" y="6485745"/>
              <a:ext cx="1047724" cy="338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latin typeface="Univers LT 45 Light" panose="02000403030000020003" pitchFamily="2" charset="0"/>
                </a:rPr>
                <a:t>consumer</a:t>
              </a:r>
            </a:p>
          </p:txBody>
        </p:sp>
      </p:grpSp>
      <p:grpSp>
        <p:nvGrpSpPr>
          <p:cNvPr id="20" name="Group 49">
            <a:extLst>
              <a:ext uri="{FF2B5EF4-FFF2-40B4-BE49-F238E27FC236}">
                <a16:creationId xmlns:a16="http://schemas.microsoft.com/office/drawing/2014/main" id="{BCCAB92E-8F10-7A45-B0AB-685739A98FAB}"/>
              </a:ext>
            </a:extLst>
          </p:cNvPr>
          <p:cNvGrpSpPr>
            <a:grpSpLocks/>
          </p:cNvGrpSpPr>
          <p:nvPr/>
        </p:nvGrpSpPr>
        <p:grpSpPr bwMode="auto">
          <a:xfrm>
            <a:off x="1626395" y="4128296"/>
            <a:ext cx="883444" cy="1105489"/>
            <a:chOff x="254028" y="3775613"/>
            <a:chExt cx="1177925" cy="1474797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5BF2C819-8AB3-C745-8D98-785E1C8D8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1" y="4911669"/>
              <a:ext cx="878873" cy="33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50">
                  <a:solidFill>
                    <a:srgbClr val="00B050"/>
                  </a:solidFill>
                  <a:latin typeface="Univers LT 45 Light" panose="02000403030000020003" pitchFamily="2" charset="0"/>
                </a:rPr>
                <a:t>supplier</a:t>
              </a: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A22CF217-AB41-6B4A-98FC-0848CB0996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54028" y="3775613"/>
              <a:ext cx="1177925" cy="11525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Univers LT 45 Light" panose="02000403030000020003" pitchFamily="2" charset="0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73692CA-2360-E441-862B-401DADCBBA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103" y="3894675"/>
              <a:ext cx="966787" cy="966788"/>
            </a:xfrm>
            <a:custGeom>
              <a:avLst/>
              <a:gdLst>
                <a:gd name="T0" fmla="*/ 2147483646 w 609"/>
                <a:gd name="T1" fmla="*/ 2147483646 h 609"/>
                <a:gd name="T2" fmla="*/ 2147483646 w 609"/>
                <a:gd name="T3" fmla="*/ 2147483646 h 609"/>
                <a:gd name="T4" fmla="*/ 2147483646 w 609"/>
                <a:gd name="T5" fmla="*/ 2147483646 h 609"/>
                <a:gd name="T6" fmla="*/ 2147483646 w 609"/>
                <a:gd name="T7" fmla="*/ 2147483646 h 609"/>
                <a:gd name="T8" fmla="*/ 2147483646 w 609"/>
                <a:gd name="T9" fmla="*/ 2147483646 h 609"/>
                <a:gd name="T10" fmla="*/ 2147483646 w 609"/>
                <a:gd name="T11" fmla="*/ 2147483646 h 609"/>
                <a:gd name="T12" fmla="*/ 2147483646 w 609"/>
                <a:gd name="T13" fmla="*/ 2147483646 h 609"/>
                <a:gd name="T14" fmla="*/ 2147483646 w 609"/>
                <a:gd name="T15" fmla="*/ 2147483646 h 609"/>
                <a:gd name="T16" fmla="*/ 2147483646 w 609"/>
                <a:gd name="T17" fmla="*/ 2147483646 h 609"/>
                <a:gd name="T18" fmla="*/ 2147483646 w 609"/>
                <a:gd name="T19" fmla="*/ 2147483646 h 609"/>
                <a:gd name="T20" fmla="*/ 2147483646 w 609"/>
                <a:gd name="T21" fmla="*/ 2147483646 h 609"/>
                <a:gd name="T22" fmla="*/ 2147483646 w 609"/>
                <a:gd name="T23" fmla="*/ 2147483646 h 609"/>
                <a:gd name="T24" fmla="*/ 2147483646 w 609"/>
                <a:gd name="T25" fmla="*/ 2147483646 h 609"/>
                <a:gd name="T26" fmla="*/ 2147483646 w 609"/>
                <a:gd name="T27" fmla="*/ 2147483646 h 609"/>
                <a:gd name="T28" fmla="*/ 2147483646 w 609"/>
                <a:gd name="T29" fmla="*/ 2147483646 h 609"/>
                <a:gd name="T30" fmla="*/ 2147483646 w 609"/>
                <a:gd name="T31" fmla="*/ 0 h 609"/>
                <a:gd name="T32" fmla="*/ 2147483646 w 609"/>
                <a:gd name="T33" fmla="*/ 2147483646 h 609"/>
                <a:gd name="T34" fmla="*/ 2147483646 w 609"/>
                <a:gd name="T35" fmla="*/ 2147483646 h 609"/>
                <a:gd name="T36" fmla="*/ 2147483646 w 609"/>
                <a:gd name="T37" fmla="*/ 2147483646 h 609"/>
                <a:gd name="T38" fmla="*/ 2147483646 w 609"/>
                <a:gd name="T39" fmla="*/ 2147483646 h 609"/>
                <a:gd name="T40" fmla="*/ 2147483646 w 609"/>
                <a:gd name="T41" fmla="*/ 2147483646 h 609"/>
                <a:gd name="T42" fmla="*/ 2147483646 w 609"/>
                <a:gd name="T43" fmla="*/ 2147483646 h 609"/>
                <a:gd name="T44" fmla="*/ 2147483646 w 609"/>
                <a:gd name="T45" fmla="*/ 2147483646 h 609"/>
                <a:gd name="T46" fmla="*/ 2147483646 w 609"/>
                <a:gd name="T47" fmla="*/ 2147483646 h 609"/>
                <a:gd name="T48" fmla="*/ 2147483646 w 609"/>
                <a:gd name="T49" fmla="*/ 2147483646 h 609"/>
                <a:gd name="T50" fmla="*/ 2147483646 w 609"/>
                <a:gd name="T51" fmla="*/ 2147483646 h 609"/>
                <a:gd name="T52" fmla="*/ 2147483646 w 609"/>
                <a:gd name="T53" fmla="*/ 2147483646 h 609"/>
                <a:gd name="T54" fmla="*/ 2147483646 w 609"/>
                <a:gd name="T55" fmla="*/ 2147483646 h 609"/>
                <a:gd name="T56" fmla="*/ 2147483646 w 609"/>
                <a:gd name="T57" fmla="*/ 2147483646 h 609"/>
                <a:gd name="T58" fmla="*/ 2147483646 w 609"/>
                <a:gd name="T59" fmla="*/ 2147483646 h 609"/>
                <a:gd name="T60" fmla="*/ 2147483646 w 609"/>
                <a:gd name="T61" fmla="*/ 2147483646 h 609"/>
                <a:gd name="T62" fmla="*/ 2147483646 w 609"/>
                <a:gd name="T63" fmla="*/ 2147483646 h 609"/>
                <a:gd name="T64" fmla="*/ 2147483646 w 609"/>
                <a:gd name="T65" fmla="*/ 2147483646 h 609"/>
                <a:gd name="T66" fmla="*/ 2147483646 w 609"/>
                <a:gd name="T67" fmla="*/ 2147483646 h 609"/>
                <a:gd name="T68" fmla="*/ 2147483646 w 609"/>
                <a:gd name="T69" fmla="*/ 2147483646 h 609"/>
                <a:gd name="T70" fmla="*/ 2147483646 w 609"/>
                <a:gd name="T71" fmla="*/ 2147483646 h 609"/>
                <a:gd name="T72" fmla="*/ 2147483646 w 609"/>
                <a:gd name="T73" fmla="*/ 2147483646 h 609"/>
                <a:gd name="T74" fmla="*/ 2147483646 w 609"/>
                <a:gd name="T75" fmla="*/ 2147483646 h 609"/>
                <a:gd name="T76" fmla="*/ 2147483646 w 609"/>
                <a:gd name="T77" fmla="*/ 2147483646 h 609"/>
                <a:gd name="T78" fmla="*/ 2147483646 w 609"/>
                <a:gd name="T79" fmla="*/ 2147483646 h 609"/>
                <a:gd name="T80" fmla="*/ 2147483646 w 609"/>
                <a:gd name="T81" fmla="*/ 2147483646 h 609"/>
                <a:gd name="T82" fmla="*/ 2147483646 w 609"/>
                <a:gd name="T83" fmla="*/ 2147483646 h 609"/>
                <a:gd name="T84" fmla="*/ 2147483646 w 609"/>
                <a:gd name="T85" fmla="*/ 2147483646 h 609"/>
                <a:gd name="T86" fmla="*/ 2147483646 w 609"/>
                <a:gd name="T87" fmla="*/ 2147483646 h 609"/>
                <a:gd name="T88" fmla="*/ 2147483646 w 609"/>
                <a:gd name="T89" fmla="*/ 2147483646 h 609"/>
                <a:gd name="T90" fmla="*/ 2147483646 w 609"/>
                <a:gd name="T91" fmla="*/ 2147483646 h 60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09"/>
                <a:gd name="T139" fmla="*/ 0 h 609"/>
                <a:gd name="T140" fmla="*/ 609 w 609"/>
                <a:gd name="T141" fmla="*/ 609 h 60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09" h="609">
                  <a:moveTo>
                    <a:pt x="0" y="481"/>
                  </a:moveTo>
                  <a:lnTo>
                    <a:pt x="15" y="457"/>
                  </a:lnTo>
                  <a:lnTo>
                    <a:pt x="23" y="442"/>
                  </a:lnTo>
                  <a:lnTo>
                    <a:pt x="31" y="426"/>
                  </a:lnTo>
                  <a:lnTo>
                    <a:pt x="39" y="410"/>
                  </a:lnTo>
                  <a:lnTo>
                    <a:pt x="39" y="386"/>
                  </a:lnTo>
                  <a:lnTo>
                    <a:pt x="39" y="371"/>
                  </a:lnTo>
                  <a:lnTo>
                    <a:pt x="47" y="355"/>
                  </a:lnTo>
                  <a:lnTo>
                    <a:pt x="55" y="339"/>
                  </a:lnTo>
                  <a:lnTo>
                    <a:pt x="63" y="323"/>
                  </a:lnTo>
                  <a:lnTo>
                    <a:pt x="63" y="307"/>
                  </a:lnTo>
                  <a:lnTo>
                    <a:pt x="71" y="292"/>
                  </a:lnTo>
                  <a:lnTo>
                    <a:pt x="71" y="276"/>
                  </a:lnTo>
                  <a:lnTo>
                    <a:pt x="71" y="260"/>
                  </a:lnTo>
                  <a:lnTo>
                    <a:pt x="71" y="244"/>
                  </a:lnTo>
                  <a:lnTo>
                    <a:pt x="78" y="228"/>
                  </a:lnTo>
                  <a:lnTo>
                    <a:pt x="78" y="213"/>
                  </a:lnTo>
                  <a:lnTo>
                    <a:pt x="86" y="197"/>
                  </a:lnTo>
                  <a:lnTo>
                    <a:pt x="102" y="181"/>
                  </a:lnTo>
                  <a:lnTo>
                    <a:pt x="102" y="157"/>
                  </a:lnTo>
                  <a:lnTo>
                    <a:pt x="110" y="142"/>
                  </a:lnTo>
                  <a:lnTo>
                    <a:pt x="118" y="126"/>
                  </a:lnTo>
                  <a:lnTo>
                    <a:pt x="126" y="110"/>
                  </a:lnTo>
                  <a:lnTo>
                    <a:pt x="134" y="94"/>
                  </a:lnTo>
                  <a:lnTo>
                    <a:pt x="142" y="78"/>
                  </a:lnTo>
                  <a:lnTo>
                    <a:pt x="150" y="63"/>
                  </a:lnTo>
                  <a:lnTo>
                    <a:pt x="157" y="47"/>
                  </a:lnTo>
                  <a:lnTo>
                    <a:pt x="165" y="31"/>
                  </a:lnTo>
                  <a:lnTo>
                    <a:pt x="181" y="23"/>
                  </a:lnTo>
                  <a:lnTo>
                    <a:pt x="189" y="7"/>
                  </a:lnTo>
                  <a:lnTo>
                    <a:pt x="205" y="7"/>
                  </a:lnTo>
                  <a:lnTo>
                    <a:pt x="221" y="0"/>
                  </a:lnTo>
                  <a:lnTo>
                    <a:pt x="228" y="15"/>
                  </a:lnTo>
                  <a:lnTo>
                    <a:pt x="244" y="23"/>
                  </a:lnTo>
                  <a:lnTo>
                    <a:pt x="252" y="39"/>
                  </a:lnTo>
                  <a:lnTo>
                    <a:pt x="260" y="55"/>
                  </a:lnTo>
                  <a:lnTo>
                    <a:pt x="268" y="71"/>
                  </a:lnTo>
                  <a:lnTo>
                    <a:pt x="268" y="86"/>
                  </a:lnTo>
                  <a:lnTo>
                    <a:pt x="276" y="102"/>
                  </a:lnTo>
                  <a:lnTo>
                    <a:pt x="276" y="118"/>
                  </a:lnTo>
                  <a:lnTo>
                    <a:pt x="284" y="134"/>
                  </a:lnTo>
                  <a:lnTo>
                    <a:pt x="284" y="150"/>
                  </a:lnTo>
                  <a:lnTo>
                    <a:pt x="292" y="165"/>
                  </a:lnTo>
                  <a:lnTo>
                    <a:pt x="292" y="181"/>
                  </a:lnTo>
                  <a:lnTo>
                    <a:pt x="292" y="197"/>
                  </a:lnTo>
                  <a:lnTo>
                    <a:pt x="292" y="213"/>
                  </a:lnTo>
                  <a:lnTo>
                    <a:pt x="292" y="228"/>
                  </a:lnTo>
                  <a:lnTo>
                    <a:pt x="292" y="252"/>
                  </a:lnTo>
                  <a:lnTo>
                    <a:pt x="300" y="268"/>
                  </a:lnTo>
                  <a:lnTo>
                    <a:pt x="300" y="284"/>
                  </a:lnTo>
                  <a:lnTo>
                    <a:pt x="300" y="300"/>
                  </a:lnTo>
                  <a:lnTo>
                    <a:pt x="300" y="315"/>
                  </a:lnTo>
                  <a:lnTo>
                    <a:pt x="300" y="331"/>
                  </a:lnTo>
                  <a:lnTo>
                    <a:pt x="300" y="355"/>
                  </a:lnTo>
                  <a:lnTo>
                    <a:pt x="300" y="371"/>
                  </a:lnTo>
                  <a:lnTo>
                    <a:pt x="307" y="386"/>
                  </a:lnTo>
                  <a:lnTo>
                    <a:pt x="307" y="402"/>
                  </a:lnTo>
                  <a:lnTo>
                    <a:pt x="307" y="418"/>
                  </a:lnTo>
                  <a:lnTo>
                    <a:pt x="315" y="434"/>
                  </a:lnTo>
                  <a:lnTo>
                    <a:pt x="315" y="450"/>
                  </a:lnTo>
                  <a:lnTo>
                    <a:pt x="323" y="465"/>
                  </a:lnTo>
                  <a:lnTo>
                    <a:pt x="323" y="481"/>
                  </a:lnTo>
                  <a:lnTo>
                    <a:pt x="331" y="497"/>
                  </a:lnTo>
                  <a:lnTo>
                    <a:pt x="339" y="513"/>
                  </a:lnTo>
                  <a:lnTo>
                    <a:pt x="339" y="529"/>
                  </a:lnTo>
                  <a:lnTo>
                    <a:pt x="347" y="544"/>
                  </a:lnTo>
                  <a:lnTo>
                    <a:pt x="355" y="560"/>
                  </a:lnTo>
                  <a:lnTo>
                    <a:pt x="363" y="576"/>
                  </a:lnTo>
                  <a:lnTo>
                    <a:pt x="379" y="584"/>
                  </a:lnTo>
                  <a:lnTo>
                    <a:pt x="394" y="592"/>
                  </a:lnTo>
                  <a:lnTo>
                    <a:pt x="402" y="608"/>
                  </a:lnTo>
                  <a:lnTo>
                    <a:pt x="418" y="608"/>
                  </a:lnTo>
                  <a:lnTo>
                    <a:pt x="434" y="608"/>
                  </a:lnTo>
                  <a:lnTo>
                    <a:pt x="450" y="608"/>
                  </a:lnTo>
                  <a:lnTo>
                    <a:pt x="465" y="600"/>
                  </a:lnTo>
                  <a:lnTo>
                    <a:pt x="473" y="584"/>
                  </a:lnTo>
                  <a:lnTo>
                    <a:pt x="489" y="568"/>
                  </a:lnTo>
                  <a:lnTo>
                    <a:pt x="497" y="552"/>
                  </a:lnTo>
                  <a:lnTo>
                    <a:pt x="513" y="544"/>
                  </a:lnTo>
                  <a:lnTo>
                    <a:pt x="513" y="529"/>
                  </a:lnTo>
                  <a:lnTo>
                    <a:pt x="529" y="521"/>
                  </a:lnTo>
                  <a:lnTo>
                    <a:pt x="536" y="505"/>
                  </a:lnTo>
                  <a:lnTo>
                    <a:pt x="544" y="489"/>
                  </a:lnTo>
                  <a:lnTo>
                    <a:pt x="560" y="465"/>
                  </a:lnTo>
                  <a:lnTo>
                    <a:pt x="568" y="450"/>
                  </a:lnTo>
                  <a:lnTo>
                    <a:pt x="576" y="434"/>
                  </a:lnTo>
                  <a:lnTo>
                    <a:pt x="576" y="418"/>
                  </a:lnTo>
                  <a:lnTo>
                    <a:pt x="584" y="402"/>
                  </a:lnTo>
                  <a:lnTo>
                    <a:pt x="592" y="386"/>
                  </a:lnTo>
                  <a:lnTo>
                    <a:pt x="592" y="371"/>
                  </a:lnTo>
                  <a:lnTo>
                    <a:pt x="600" y="355"/>
                  </a:lnTo>
                  <a:lnTo>
                    <a:pt x="600" y="339"/>
                  </a:lnTo>
                  <a:lnTo>
                    <a:pt x="608" y="323"/>
                  </a:lnTo>
                </a:path>
              </a:pathLst>
            </a:custGeom>
            <a:noFill/>
            <a:ln w="25400" cap="rnd">
              <a:solidFill>
                <a:srgbClr val="00B05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350">
                <a:latin typeface="Univers LT 45 Light" panose="02000403030000020003" pitchFamily="2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57ABAA8-713E-4F4C-8C81-3CA8DDB3C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658" y="2228058"/>
            <a:ext cx="6295029" cy="153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en-US" altLang="en-US" sz="2100" dirty="0">
                <a:latin typeface="Univers LT 45 Light" panose="02000403030000020003" pitchFamily="2" charset="0"/>
              </a:rPr>
              <a:t>Bullwhip Effect: Order variability increases as move up the supply chain from consumers to suppliers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sz="1050" dirty="0">
              <a:latin typeface="Univers LT 45 Light" panose="02000403030000020003" pitchFamily="2" charset="0"/>
            </a:endParaRPr>
          </a:p>
          <a:p>
            <a:pPr eaLnBrk="1" hangingPunct="1">
              <a:lnSpc>
                <a:spcPct val="90000"/>
              </a:lnSpc>
              <a:spcBef>
                <a:spcPct val="40000"/>
              </a:spcBef>
              <a:buFontTx/>
              <a:buNone/>
            </a:pPr>
            <a:r>
              <a:rPr lang="en-US" altLang="en-US" sz="2100" dirty="0">
                <a:latin typeface="Univers LT 45 Light" panose="02000403030000020003" pitchFamily="2" charset="0"/>
              </a:rPr>
              <a:t>Demand information is distorted; upstream decision makers do not see true picture of demand</a:t>
            </a:r>
          </a:p>
        </p:txBody>
      </p:sp>
    </p:spTree>
    <p:extLst>
      <p:ext uri="{BB962C8B-B14F-4D97-AF65-F5344CB8AC3E}">
        <p14:creationId xmlns:p14="http://schemas.microsoft.com/office/powerpoint/2010/main" val="22495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30170</TotalTime>
  <Words>2042</Words>
  <Application>Microsoft Macintosh PowerPoint</Application>
  <PresentationFormat>On-screen Show (4:3)</PresentationFormat>
  <Paragraphs>331</Paragraphs>
  <Slides>33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Times New Roman</vt:lpstr>
      <vt:lpstr>Univers LT 45 Light</vt:lpstr>
      <vt:lpstr>Office Theme</vt:lpstr>
      <vt:lpstr>Worksheet</vt:lpstr>
      <vt:lpstr>Chart</vt:lpstr>
      <vt:lpstr>UGBA 141 Production and Operations Management</vt:lpstr>
      <vt:lpstr>Course Announcement</vt:lpstr>
      <vt:lpstr>Revisit SCM I: Beer Game</vt:lpstr>
      <vt:lpstr>PowerPoint Presentation</vt:lpstr>
      <vt:lpstr>Bullwhip Effect (Info Distortion)</vt:lpstr>
      <vt:lpstr>Supply Chain Management</vt:lpstr>
      <vt:lpstr>Bullwhip Effect Info Distortion</vt:lpstr>
      <vt:lpstr>Bullwhip Effect Tech SC</vt:lpstr>
      <vt:lpstr>Bullwhip Effect Info Distortion</vt:lpstr>
      <vt:lpstr>Bullwhip Effect Consequences</vt:lpstr>
      <vt:lpstr>Bullwhip Effect Tech SC</vt:lpstr>
      <vt:lpstr>Bullwhip Effect Covid-19 Shock</vt:lpstr>
      <vt:lpstr>Bullwhip Effect Causes</vt:lpstr>
      <vt:lpstr>Causes Reactive/Over-reactive</vt:lpstr>
      <vt:lpstr>Causes Trade Promotions</vt:lpstr>
      <vt:lpstr>Causes Shortage Gaming</vt:lpstr>
      <vt:lpstr>Causes Shortage Gaming (cont.)</vt:lpstr>
      <vt:lpstr>Counteracting Bullwhip Effect</vt:lpstr>
      <vt:lpstr>Bullwhip Effect Takeaways</vt:lpstr>
      <vt:lpstr>Case: Danone</vt:lpstr>
      <vt:lpstr>Danone Background</vt:lpstr>
      <vt:lpstr>Danone Challenges</vt:lpstr>
      <vt:lpstr>Danone Good Practices</vt:lpstr>
      <vt:lpstr>Danone Marketplaces</vt:lpstr>
      <vt:lpstr>Danone Analysis</vt:lpstr>
      <vt:lpstr>Danone Make Sense for Others?</vt:lpstr>
      <vt:lpstr>Knowledge Sharing</vt:lpstr>
      <vt:lpstr>Danone Takeaways</vt:lpstr>
      <vt:lpstr>Preparing for Next Class</vt:lpstr>
      <vt:lpstr>Inventory/Loss Functions</vt:lpstr>
      <vt:lpstr>Expected Leftover/Lost Sales</vt:lpstr>
      <vt:lpstr>Practice Sport Obermeyer</vt:lpstr>
      <vt:lpstr>What’s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Park Sinchaisri</cp:lastModifiedBy>
  <cp:revision>1218</cp:revision>
  <dcterms:created xsi:type="dcterms:W3CDTF">2017-02-28T00:13:09Z</dcterms:created>
  <dcterms:modified xsi:type="dcterms:W3CDTF">2022-03-15T03:53:13Z</dcterms:modified>
</cp:coreProperties>
</file>